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1" r:id="rId3"/>
  </p:sldMasterIdLst>
  <p:notesMasterIdLst>
    <p:notesMasterId r:id="rId46"/>
  </p:notesMasterIdLst>
  <p:sldIdLst>
    <p:sldId id="256" r:id="rId4"/>
    <p:sldId id="698" r:id="rId5"/>
    <p:sldId id="701" r:id="rId6"/>
    <p:sldId id="702" r:id="rId7"/>
    <p:sldId id="719" r:id="rId8"/>
    <p:sldId id="720" r:id="rId9"/>
    <p:sldId id="721" r:id="rId10"/>
    <p:sldId id="722" r:id="rId11"/>
    <p:sldId id="723" r:id="rId12"/>
    <p:sldId id="724" r:id="rId13"/>
    <p:sldId id="725" r:id="rId14"/>
    <p:sldId id="726" r:id="rId15"/>
    <p:sldId id="727" r:id="rId16"/>
    <p:sldId id="736" r:id="rId17"/>
    <p:sldId id="737" r:id="rId18"/>
    <p:sldId id="733" r:id="rId19"/>
    <p:sldId id="258" r:id="rId20"/>
    <p:sldId id="421" r:id="rId21"/>
    <p:sldId id="424" r:id="rId22"/>
    <p:sldId id="426" r:id="rId23"/>
    <p:sldId id="425" r:id="rId24"/>
    <p:sldId id="454" r:id="rId25"/>
    <p:sldId id="432" r:id="rId26"/>
    <p:sldId id="439" r:id="rId27"/>
    <p:sldId id="436" r:id="rId28"/>
    <p:sldId id="438" r:id="rId29"/>
    <p:sldId id="440" r:id="rId30"/>
    <p:sldId id="361" r:id="rId31"/>
    <p:sldId id="741" r:id="rId32"/>
    <p:sldId id="742" r:id="rId33"/>
    <p:sldId id="743" r:id="rId34"/>
    <p:sldId id="744" r:id="rId35"/>
    <p:sldId id="745" r:id="rId36"/>
    <p:sldId id="746" r:id="rId37"/>
    <p:sldId id="747" r:id="rId38"/>
    <p:sldId id="455" r:id="rId39"/>
    <p:sldId id="457" r:id="rId40"/>
    <p:sldId id="444" r:id="rId41"/>
    <p:sldId id="446" r:id="rId42"/>
    <p:sldId id="445" r:id="rId43"/>
    <p:sldId id="448" r:id="rId44"/>
    <p:sldId id="449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1387B7"/>
    <a:srgbClr val="2E4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anzh\Desktop\&#26032;&#24314;%20Microsoft%20Excel%20&#24037;&#20316;&#34920;%20(6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BFB-42B0-8BFF-644839B1A2D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BFB-42B0-8BFF-644839B1A2D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Sheet1!$A$1:$C$1</c:f>
              <c:strCache>
                <c:ptCount val="3"/>
                <c:pt idx="0">
                  <c:v>实验箱</c:v>
                </c:pt>
                <c:pt idx="1">
                  <c:v>FPGA开发板</c:v>
                </c:pt>
                <c:pt idx="2">
                  <c:v>其他仿真平台</c:v>
                </c:pt>
              </c:strCache>
            </c:strRef>
          </c:cat>
          <c:val>
            <c:numRef>
              <c:f>Sheet1!$A$2:$C$2</c:f>
              <c:numCache>
                <c:formatCode>0%</c:formatCode>
                <c:ptCount val="3"/>
                <c:pt idx="0" formatCode="0.00%">
                  <c:v>0.65900000000000003</c:v>
                </c:pt>
                <c:pt idx="1">
                  <c:v>0.22</c:v>
                </c:pt>
                <c:pt idx="2" formatCode="0.00%">
                  <c:v>0.121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BFB-42B0-8BFF-644839B1A2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10280048"/>
        <c:axId val="2110282544"/>
      </c:barChart>
      <c:catAx>
        <c:axId val="211028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0282544"/>
        <c:crosses val="autoZero"/>
        <c:auto val="1"/>
        <c:lblAlgn val="ctr"/>
        <c:lblOffset val="100"/>
        <c:noMultiLvlLbl val="0"/>
      </c:catAx>
      <c:valAx>
        <c:axId val="21102825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2110280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2018/9/11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597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2649"/>
            <a:ext cx="12192000" cy="20574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152649"/>
            <a:ext cx="9144000" cy="190500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487863"/>
            <a:ext cx="9144000" cy="4365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10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2018/9/11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9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2018/9/11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18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730601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 -</a:t>
            </a:r>
            <a:fld id="{7DB7D154-6577-432F-8144-43C687260925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-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0271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</a:t>
            </a:r>
            <a:r>
              <a:rPr lang="zh-CN" altLang="en-US" dirty="0" smtClean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 -</a:t>
            </a:r>
            <a:fld id="{5F521C08-B429-4574-BE91-8CD5A8D82BB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-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7875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742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charset="0"/>
              </a:rPr>
              <a:pPr/>
              <a:t>‹#›</a:t>
            </a:fld>
            <a:endParaRPr lang="en-US" altLang="zh-CN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84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177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2183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7727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2E4E7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>
            <a:spLocks/>
          </p:cNvSpPr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pPr/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47499" y="256355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8331438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9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1248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8233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921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82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</a:t>
            </a:r>
            <a:r>
              <a:rPr lang="zh-CN" altLang="en-US" dirty="0" smtClean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40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1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2018/9/11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55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2018/9/11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6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2018/9/11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1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2018/9/11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36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83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2018/9/11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7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2018/9/11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89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pPr/>
              <a:t>2018/9/11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6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45557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 smtClean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 smtClean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15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tan@hust.edu.c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&#34917;&#20805;&#36164;&#26009;/&#27721;&#23383;&#21306;&#20301;&#30721;&#34920;.xl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73"/>
          <a:stretch/>
        </p:blipFill>
        <p:spPr bwMode="auto">
          <a:xfrm>
            <a:off x="0" y="1884555"/>
            <a:ext cx="12192000" cy="4970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" y="2152649"/>
            <a:ext cx="12115801" cy="19050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400" dirty="0" smtClean="0"/>
              <a:t> </a:t>
            </a:r>
            <a:r>
              <a:rPr lang="zh-CN" altLang="en-US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从逻辑门到计算机：</a:t>
            </a:r>
            <a:br>
              <a:rPr lang="zh-CN" altLang="en-US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</a:b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                       </a:t>
            </a: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      </a:t>
            </a: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计算机组成原理</a:t>
            </a: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实验</a:t>
            </a:r>
            <a:endParaRPr lang="zh-CN" altLang="en-US" sz="5300" b="1" dirty="0">
              <a:ln w="3175">
                <a:solidFill>
                  <a:srgbClr val="31A5D7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722513" y="4369576"/>
            <a:ext cx="9144000" cy="436562"/>
          </a:xfrm>
        </p:spPr>
        <p:txBody>
          <a:bodyPr/>
          <a:lstStyle/>
          <a:p>
            <a:r>
              <a:rPr lang="zh-CN" altLang="en-US" dirty="0" smtClean="0"/>
              <a:t>谭志虎   </a:t>
            </a:r>
            <a:r>
              <a:rPr lang="en-US" altLang="zh-CN" dirty="0" smtClean="0">
                <a:hlinkClick r:id="rId3"/>
              </a:rPr>
              <a:t>stan@hust.edu.cn</a:t>
            </a:r>
            <a:endParaRPr lang="zh-CN" altLang="en-US" dirty="0"/>
          </a:p>
        </p:txBody>
      </p:sp>
      <p:pic>
        <p:nvPicPr>
          <p:cNvPr id="7" name="图片 6" descr="计算机学院logo-组合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379" y="438770"/>
            <a:ext cx="3142405" cy="7624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6" y="234049"/>
            <a:ext cx="1488107" cy="1171884"/>
          </a:xfrm>
          <a:prstGeom prst="rect">
            <a:avLst/>
          </a:prstGeom>
        </p:spPr>
      </p:pic>
      <p:sp>
        <p:nvSpPr>
          <p:cNvPr id="10" name="副标题 2"/>
          <p:cNvSpPr txBox="1">
            <a:spLocks/>
          </p:cNvSpPr>
          <p:nvPr/>
        </p:nvSpPr>
        <p:spPr>
          <a:xfrm>
            <a:off x="11067182" y="6388194"/>
            <a:ext cx="1427724" cy="4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长沙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29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Register File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80" y="66853"/>
            <a:ext cx="4536504" cy="6791148"/>
          </a:xfrm>
        </p:spPr>
      </p:pic>
    </p:spTree>
    <p:extLst>
      <p:ext uri="{BB962C8B-B14F-4D97-AF65-F5344CB8AC3E}">
        <p14:creationId xmlns:p14="http://schemas.microsoft.com/office/powerpoint/2010/main" val="131726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Memory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08" y="1"/>
            <a:ext cx="3528392" cy="6759372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978414"/>
            <a:ext cx="4320480" cy="547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MegaProcessor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</a:t>
            </a:r>
            <a:endParaRPr lang="en-US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2207572" y="1196753"/>
          <a:ext cx="8424935" cy="5366334"/>
        </p:xfrm>
        <a:graphic>
          <a:graphicData uri="http://schemas.openxmlformats.org/drawingml/2006/table">
            <a:tbl>
              <a:tblPr/>
              <a:tblGrid>
                <a:gridCol w="1684987">
                  <a:extLst>
                    <a:ext uri="{9D8B030D-6E8A-4147-A177-3AD203B41FA5}">
                      <a16:colId xmlns:a16="http://schemas.microsoft.com/office/drawing/2014/main" val="2521747450"/>
                    </a:ext>
                  </a:extLst>
                </a:gridCol>
                <a:gridCol w="1684987">
                  <a:extLst>
                    <a:ext uri="{9D8B030D-6E8A-4147-A177-3AD203B41FA5}">
                      <a16:colId xmlns:a16="http://schemas.microsoft.com/office/drawing/2014/main" val="1988134930"/>
                    </a:ext>
                  </a:extLst>
                </a:gridCol>
                <a:gridCol w="1684987">
                  <a:extLst>
                    <a:ext uri="{9D8B030D-6E8A-4147-A177-3AD203B41FA5}">
                      <a16:colId xmlns:a16="http://schemas.microsoft.com/office/drawing/2014/main" val="392017954"/>
                    </a:ext>
                  </a:extLst>
                </a:gridCol>
                <a:gridCol w="1684987">
                  <a:extLst>
                    <a:ext uri="{9D8B030D-6E8A-4147-A177-3AD203B41FA5}">
                      <a16:colId xmlns:a16="http://schemas.microsoft.com/office/drawing/2014/main" val="3965307005"/>
                    </a:ext>
                  </a:extLst>
                </a:gridCol>
                <a:gridCol w="1684987">
                  <a:extLst>
                    <a:ext uri="{9D8B030D-6E8A-4147-A177-3AD203B41FA5}">
                      <a16:colId xmlns:a16="http://schemas.microsoft.com/office/drawing/2014/main" val="1059826485"/>
                    </a:ext>
                  </a:extLst>
                </a:gridCol>
              </a:tblGrid>
              <a:tr h="66195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 b="1" dirty="0" smtClean="0">
                          <a:effectLst/>
                        </a:rPr>
                        <a:t>P</a:t>
                      </a:r>
                      <a:r>
                        <a:rPr lang="en-US" sz="1900" b="1" dirty="0" smtClean="0">
                          <a:effectLst/>
                        </a:rPr>
                        <a:t>rocessor  </a:t>
                      </a:r>
                      <a:endParaRPr lang="en-US" sz="1900" dirty="0">
                        <a:effectLst/>
                      </a:endParaRP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 b="1">
                          <a:effectLst/>
                        </a:rPr>
                        <a:t>MIPS</a:t>
                      </a:r>
                      <a:endParaRPr lang="en-US" sz="1900">
                        <a:effectLst/>
                      </a:endParaRP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 b="1">
                          <a:effectLst/>
                        </a:rPr>
                        <a:t>Transistor gates</a:t>
                      </a:r>
                      <a:endParaRPr lang="en-US" sz="1900">
                        <a:effectLst/>
                      </a:endParaRP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 b="1">
                          <a:effectLst/>
                        </a:rPr>
                        <a:t>Clock speed</a:t>
                      </a:r>
                      <a:endParaRPr lang="en-US" sz="1900">
                        <a:effectLst/>
                      </a:endParaRP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 b="1">
                          <a:effectLst/>
                        </a:rPr>
                        <a:t>Year launched</a:t>
                      </a:r>
                      <a:endParaRPr lang="en-US" sz="1900">
                        <a:effectLst/>
                      </a:endParaRP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73980"/>
                  </a:ext>
                </a:extLst>
              </a:tr>
              <a:tr h="661955"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 dirty="0">
                          <a:solidFill>
                            <a:srgbClr val="FF0000"/>
                          </a:solidFill>
                          <a:effectLst/>
                        </a:rPr>
                        <a:t>Mega Processor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 dirty="0">
                          <a:solidFill>
                            <a:srgbClr val="FF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 dirty="0">
                          <a:solidFill>
                            <a:srgbClr val="FF0000"/>
                          </a:solidFill>
                          <a:effectLst/>
                        </a:rPr>
                        <a:t>14,000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 dirty="0">
                          <a:solidFill>
                            <a:srgbClr val="FF0000"/>
                          </a:solidFill>
                          <a:effectLst/>
                        </a:rPr>
                        <a:t>20kHz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 dirty="0" smtClean="0">
                          <a:solidFill>
                            <a:srgbClr val="FF0000"/>
                          </a:solidFill>
                          <a:effectLst/>
                        </a:rPr>
                        <a:t>2016</a:t>
                      </a:r>
                      <a:endParaRPr lang="en-US" altLang="zh-CN" sz="19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541638"/>
                  </a:ext>
                </a:extLst>
              </a:tr>
              <a:tr h="377475"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 dirty="0">
                          <a:effectLst/>
                        </a:rPr>
                        <a:t>Intel 8080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>
                          <a:effectLst/>
                        </a:rPr>
                        <a:t>0.29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>
                          <a:effectLst/>
                        </a:rPr>
                        <a:t>4,500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 dirty="0">
                          <a:effectLst/>
                        </a:rPr>
                        <a:t>2MHz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>
                          <a:effectLst/>
                        </a:rPr>
                        <a:t>1974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87438"/>
                  </a:ext>
                </a:extLst>
              </a:tr>
              <a:tr h="377475"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>
                          <a:effectLst/>
                        </a:rPr>
                        <a:t>MOS 6502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>
                          <a:effectLst/>
                        </a:rPr>
                        <a:t>0.43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>
                          <a:effectLst/>
                        </a:rPr>
                        <a:t>3,510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>
                          <a:effectLst/>
                        </a:rPr>
                        <a:t>1MHz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 dirty="0">
                          <a:effectLst/>
                        </a:rPr>
                        <a:t>1975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486344"/>
                  </a:ext>
                </a:extLst>
              </a:tr>
              <a:tr h="377475"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>
                          <a:effectLst/>
                        </a:rPr>
                        <a:t>Zilog Z80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>
                          <a:effectLst/>
                        </a:rPr>
                        <a:t>0.58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>
                          <a:effectLst/>
                        </a:rPr>
                        <a:t>8,500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>
                          <a:effectLst/>
                        </a:rPr>
                        <a:t>4MHz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>
                          <a:effectLst/>
                        </a:rPr>
                        <a:t>1976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343603"/>
                  </a:ext>
                </a:extLst>
              </a:tr>
              <a:tr h="661955"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>
                          <a:effectLst/>
                        </a:rPr>
                        <a:t>Motorola 68000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>
                          <a:effectLst/>
                        </a:rPr>
                        <a:t>1.4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>
                          <a:effectLst/>
                        </a:rPr>
                        <a:t>68,000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 dirty="0">
                          <a:effectLst/>
                        </a:rPr>
                        <a:t>8MHz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 dirty="0">
                          <a:effectLst/>
                        </a:rPr>
                        <a:t>1979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88129"/>
                  </a:ext>
                </a:extLst>
              </a:tr>
              <a:tr h="377475"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>
                          <a:effectLst/>
                        </a:rPr>
                        <a:t>Intel 286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>
                          <a:effectLst/>
                        </a:rPr>
                        <a:t>1.28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>
                          <a:effectLst/>
                        </a:rPr>
                        <a:t>134,000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>
                          <a:effectLst/>
                        </a:rPr>
                        <a:t>12MHz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>
                          <a:effectLst/>
                        </a:rPr>
                        <a:t>1982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70526"/>
                  </a:ext>
                </a:extLst>
              </a:tr>
              <a:tr h="377475"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>
                          <a:effectLst/>
                        </a:rPr>
                        <a:t>Intel i386DX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>
                          <a:effectLst/>
                        </a:rPr>
                        <a:t>2.15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>
                          <a:effectLst/>
                        </a:rPr>
                        <a:t>275,000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>
                          <a:effectLst/>
                        </a:rPr>
                        <a:t>16MHz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>
                          <a:effectLst/>
                        </a:rPr>
                        <a:t>1985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65624"/>
                  </a:ext>
                </a:extLst>
              </a:tr>
              <a:tr h="377475"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 dirty="0">
                          <a:effectLst/>
                        </a:rPr>
                        <a:t>Acorn ARM2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>
                          <a:effectLst/>
                        </a:rPr>
                        <a:t>4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>
                          <a:effectLst/>
                        </a:rPr>
                        <a:t>25,000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>
                          <a:effectLst/>
                        </a:rPr>
                        <a:t>8MHz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>
                          <a:effectLst/>
                        </a:rPr>
                        <a:t>1986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523607"/>
                  </a:ext>
                </a:extLst>
              </a:tr>
              <a:tr h="377475"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>
                          <a:effectLst/>
                        </a:rPr>
                        <a:t>Intel i486DX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>
                          <a:effectLst/>
                        </a:rPr>
                        <a:t>8.7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 dirty="0">
                          <a:effectLst/>
                        </a:rPr>
                        <a:t>1,180,000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>
                          <a:effectLst/>
                        </a:rPr>
                        <a:t>25MHz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>
                          <a:effectLst/>
                        </a:rPr>
                        <a:t>1989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0169"/>
                  </a:ext>
                </a:extLst>
              </a:tr>
              <a:tr h="661955"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>
                          <a:effectLst/>
                        </a:rPr>
                        <a:t>Toshiba MIPS R4000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 dirty="0">
                          <a:effectLst/>
                        </a:rPr>
                        <a:t>50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>
                          <a:effectLst/>
                        </a:rPr>
                        <a:t>1,300,000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900">
                          <a:effectLst/>
                        </a:rPr>
                        <a:t>50MHz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900" dirty="0">
                          <a:effectLst/>
                        </a:rPr>
                        <a:t>1991</a:t>
                      </a:r>
                    </a:p>
                  </a:txBody>
                  <a:tcPr marL="46497" marR="46497" marT="46497" marB="4649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514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04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传统硬件实验的没落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48518" y="355811"/>
            <a:ext cx="5590199" cy="6840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" b="4353"/>
          <a:stretch/>
        </p:blipFill>
        <p:spPr>
          <a:xfrm>
            <a:off x="2351584" y="3691482"/>
            <a:ext cx="3096344" cy="286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74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Logisim</a:t>
            </a:r>
            <a:r>
              <a:rPr lang="zh-CN" altLang="en-US" dirty="0"/>
              <a:t>平台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程序，跨平台，开源</a:t>
            </a:r>
            <a:endParaRPr lang="en-US" altLang="zh-CN" dirty="0"/>
          </a:p>
          <a:p>
            <a:pPr lvl="1"/>
            <a:r>
              <a:rPr lang="en-US" altLang="zh-CN" dirty="0"/>
              <a:t>WIN</a:t>
            </a:r>
            <a:r>
              <a:rPr lang="zh-CN" altLang="en-US" dirty="0"/>
              <a:t>，</a:t>
            </a:r>
            <a:r>
              <a:rPr lang="en-US" altLang="zh-CN" dirty="0"/>
              <a:t>MAC</a:t>
            </a:r>
            <a:r>
              <a:rPr lang="zh-CN" altLang="en-US" dirty="0"/>
              <a:t>，</a:t>
            </a:r>
            <a:r>
              <a:rPr lang="en-US" altLang="zh-CN" dirty="0"/>
              <a:t>Linux</a:t>
            </a:r>
          </a:p>
          <a:p>
            <a:pPr lvl="1"/>
            <a:r>
              <a:rPr lang="zh-CN" altLang="en-US" dirty="0"/>
              <a:t>目前已经停止更新，</a:t>
            </a:r>
            <a:r>
              <a:rPr lang="en-US" altLang="zh-CN" dirty="0" err="1"/>
              <a:t>github</a:t>
            </a:r>
            <a:r>
              <a:rPr lang="zh-CN" altLang="en-US" dirty="0"/>
              <a:t>上衍生出若干版本</a:t>
            </a:r>
            <a:endParaRPr lang="en-US" altLang="zh-CN" dirty="0"/>
          </a:p>
          <a:p>
            <a:pPr lvl="1"/>
            <a:r>
              <a:rPr lang="en-US" altLang="zh-CN" dirty="0" err="1"/>
              <a:t>Logisim</a:t>
            </a:r>
            <a:r>
              <a:rPr lang="en-US" altLang="zh-CN" dirty="0"/>
              <a:t>-evolution   </a:t>
            </a:r>
            <a:r>
              <a:rPr lang="zh-CN" altLang="en-US" dirty="0">
                <a:solidFill>
                  <a:schemeClr val="tx1"/>
                </a:solidFill>
              </a:rPr>
              <a:t>可嵌入</a:t>
            </a:r>
            <a:r>
              <a:rPr lang="en-US" altLang="zh-CN" dirty="0">
                <a:solidFill>
                  <a:schemeClr val="tx1"/>
                </a:solidFill>
              </a:rPr>
              <a:t>VHDL</a:t>
            </a:r>
            <a:r>
              <a:rPr lang="zh-CN" altLang="en-US" dirty="0">
                <a:solidFill>
                  <a:schemeClr val="tx1"/>
                </a:solidFill>
              </a:rPr>
              <a:t>模块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/>
              <a:t>有</a:t>
            </a:r>
            <a:r>
              <a:rPr lang="en-US" altLang="zh-CN" dirty="0"/>
              <a:t>BUG</a:t>
            </a:r>
            <a:r>
              <a:rPr lang="zh-CN" altLang="en-US" dirty="0"/>
              <a:t>，但完全可用</a:t>
            </a:r>
            <a:endParaRPr lang="en-US" altLang="zh-CN" dirty="0"/>
          </a:p>
          <a:p>
            <a:pPr lvl="2"/>
            <a:r>
              <a:rPr lang="zh-CN" altLang="en-US" dirty="0"/>
              <a:t>如大范围元件移动，重启即</a:t>
            </a:r>
            <a:r>
              <a:rPr lang="zh-CN" altLang="en-US" dirty="0" smtClean="0"/>
              <a:t>可</a:t>
            </a:r>
            <a:endParaRPr lang="en-US" altLang="zh-CN" dirty="0"/>
          </a:p>
          <a:p>
            <a:r>
              <a:rPr lang="zh-CN" altLang="en-US" dirty="0"/>
              <a:t>用于数字电路开发、</a:t>
            </a:r>
            <a:r>
              <a:rPr lang="en-US" altLang="zh-CN" dirty="0"/>
              <a:t>CPU</a:t>
            </a:r>
            <a:r>
              <a:rPr lang="zh-CN" altLang="en-US" dirty="0"/>
              <a:t>设计的仿真软件</a:t>
            </a:r>
            <a:endParaRPr lang="en-US" altLang="zh-CN" dirty="0"/>
          </a:p>
          <a:p>
            <a:pPr lvl="1"/>
            <a:r>
              <a:rPr lang="zh-CN" altLang="en-US" dirty="0"/>
              <a:t>仿真直观，调试简单</a:t>
            </a:r>
            <a:endParaRPr lang="en-US" altLang="zh-CN" dirty="0"/>
          </a:p>
          <a:p>
            <a:pPr lvl="1"/>
            <a:r>
              <a:rPr lang="zh-CN" altLang="en-US" dirty="0"/>
              <a:t>易学易用</a:t>
            </a:r>
            <a:r>
              <a:rPr lang="en-US" altLang="zh-CN" dirty="0"/>
              <a:t>-1</a:t>
            </a:r>
            <a:r>
              <a:rPr lang="zh-CN" altLang="en-US" dirty="0"/>
              <a:t>小时上手</a:t>
            </a:r>
            <a:endParaRPr lang="en-US" altLang="zh-CN" dirty="0"/>
          </a:p>
          <a:p>
            <a:pPr lvl="1"/>
            <a:r>
              <a:rPr lang="zh-CN" altLang="en-US" dirty="0"/>
              <a:t>全球几百所高校采用</a:t>
            </a:r>
            <a:endParaRPr lang="en-US" altLang="zh-CN" dirty="0"/>
          </a:p>
          <a:p>
            <a:pPr lvl="2"/>
            <a:r>
              <a:rPr lang="zh-CN" altLang="en-US" dirty="0"/>
              <a:t>伯克利分校</a:t>
            </a:r>
            <a:r>
              <a:rPr lang="en-US" altLang="zh-CN" dirty="0"/>
              <a:t>CS61C</a:t>
            </a:r>
            <a:r>
              <a:rPr lang="zh-CN" altLang="en-US" dirty="0"/>
              <a:t>课程</a:t>
            </a:r>
            <a:endParaRPr lang="en-US" altLang="zh-CN" dirty="0"/>
          </a:p>
          <a:p>
            <a:pPr lvl="2"/>
            <a:r>
              <a:rPr lang="zh-CN" altLang="en-US" dirty="0"/>
              <a:t>国防科大，北航，中国地质大学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26956"/>
          <a:stretch/>
        </p:blipFill>
        <p:spPr>
          <a:xfrm>
            <a:off x="7221997" y="1153726"/>
            <a:ext cx="4010025" cy="46892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7324344" y="5074920"/>
            <a:ext cx="3044952" cy="777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575755" y="5984195"/>
            <a:ext cx="3302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7030A0"/>
                </a:solidFill>
              </a:rPr>
              <a:t>Surface</a:t>
            </a:r>
            <a:r>
              <a:rPr lang="zh-CN" altLang="en-US" sz="2000" dirty="0" smtClean="0">
                <a:solidFill>
                  <a:srgbClr val="7030A0"/>
                </a:solidFill>
              </a:rPr>
              <a:t>等高分辨率机器设置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11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Logisim</a:t>
            </a:r>
            <a:r>
              <a:rPr lang="zh-CN" altLang="en-US" dirty="0"/>
              <a:t>实验特色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u="sng" dirty="0">
                <a:solidFill>
                  <a:srgbClr val="C00000"/>
                </a:solidFill>
              </a:rPr>
              <a:t>采用原理图方式进行设计</a:t>
            </a:r>
            <a:endParaRPr lang="en-US" altLang="zh-CN" u="sng" dirty="0">
              <a:solidFill>
                <a:srgbClr val="C00000"/>
              </a:solidFill>
            </a:endParaRPr>
          </a:p>
          <a:p>
            <a:r>
              <a:rPr lang="zh-CN" altLang="en-US" dirty="0"/>
              <a:t>支持子电路封装，易于扩展构建复杂数字电路系统  </a:t>
            </a:r>
            <a:r>
              <a:rPr lang="en-US" altLang="zh-CN" dirty="0"/>
              <a:t>(CPU)</a:t>
            </a:r>
            <a:endParaRPr lang="zh-CN" altLang="en-US" dirty="0"/>
          </a:p>
          <a:p>
            <a:r>
              <a:rPr lang="zh-CN" altLang="en-US" dirty="0"/>
              <a:t>延续了数字逻辑课程中数字电路设计方法</a:t>
            </a:r>
            <a:endParaRPr lang="en-US" altLang="zh-CN" dirty="0"/>
          </a:p>
          <a:p>
            <a:pPr lvl="1"/>
            <a:r>
              <a:rPr lang="zh-CN" altLang="en-US" dirty="0"/>
              <a:t>有利于培养学生硬件设计思维</a:t>
            </a:r>
            <a:endParaRPr lang="en-US" altLang="zh-CN" dirty="0"/>
          </a:p>
          <a:p>
            <a:pPr lvl="1"/>
            <a:r>
              <a:rPr lang="zh-CN" altLang="en-US" dirty="0"/>
              <a:t>回避了硬件描述语言过于抽象、硬件设计程序化的问题。</a:t>
            </a:r>
            <a:endParaRPr lang="en-US" altLang="zh-CN" dirty="0"/>
          </a:p>
          <a:p>
            <a:r>
              <a:rPr lang="zh-CN" altLang="en-US" dirty="0"/>
              <a:t>简单易学，易于调试、零实验成本，无场地和人员要求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067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华中科技大学计算机组成原理教学基本情况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98209" cy="563702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理论课时</a:t>
            </a:r>
            <a:r>
              <a:rPr lang="en-US" altLang="zh-CN" dirty="0" smtClean="0"/>
              <a:t>48</a:t>
            </a:r>
            <a:r>
              <a:rPr lang="zh-CN" altLang="en-US" dirty="0" smtClean="0"/>
              <a:t>学时</a:t>
            </a:r>
            <a:endParaRPr lang="en-US" altLang="zh-CN" dirty="0" smtClean="0"/>
          </a:p>
          <a:p>
            <a:r>
              <a:rPr lang="zh-CN" altLang="en-US" dirty="0" smtClean="0"/>
              <a:t>单元实验</a:t>
            </a:r>
            <a:r>
              <a:rPr lang="en-US" altLang="zh-CN" dirty="0" smtClean="0"/>
              <a:t>16</a:t>
            </a:r>
            <a:r>
              <a:rPr lang="zh-CN" altLang="en-US" dirty="0" smtClean="0"/>
              <a:t>学时，课外</a:t>
            </a:r>
            <a:r>
              <a:rPr lang="en-US" altLang="zh-CN" dirty="0" smtClean="0"/>
              <a:t>16</a:t>
            </a:r>
            <a:r>
              <a:rPr lang="zh-CN" altLang="en-US" dirty="0" smtClean="0"/>
              <a:t>学时（小班教学，一班一老师）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校验编码流水传输实验（汉字编码转换，校验码</a:t>
            </a:r>
            <a:r>
              <a:rPr lang="en-US" altLang="zh-CN" dirty="0" smtClean="0"/>
              <a:t>CRC</a:t>
            </a:r>
            <a:r>
              <a:rPr lang="zh-CN" altLang="en-US" dirty="0" smtClean="0"/>
              <a:t>，海明二选一）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运算器实验（快速加法器，阵列乘法器，</a:t>
            </a:r>
            <a:r>
              <a:rPr lang="en-US" altLang="zh-CN" dirty="0" smtClean="0"/>
              <a:t>MIPS ALU</a:t>
            </a:r>
            <a:r>
              <a:rPr lang="zh-CN" altLang="en-US" dirty="0" smtClean="0"/>
              <a:t>，一位乘法器）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存储器实验（存储扩展，</a:t>
            </a:r>
            <a:r>
              <a:rPr lang="en-US" altLang="zh-CN" dirty="0" smtClean="0"/>
              <a:t>MIPS</a:t>
            </a:r>
            <a:r>
              <a:rPr lang="zh-CN" altLang="en-US" dirty="0" smtClean="0"/>
              <a:t>寄存器文件，</a:t>
            </a:r>
            <a:r>
              <a:rPr lang="en-US" altLang="zh-CN" dirty="0" smtClean="0"/>
              <a:t>Cache</a:t>
            </a:r>
            <a:r>
              <a:rPr lang="zh-CN" altLang="en-US" dirty="0"/>
              <a:t>实现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CPU</a:t>
            </a:r>
            <a:r>
              <a:rPr lang="zh-CN" altLang="en-US" dirty="0" smtClean="0"/>
              <a:t>设计（</a:t>
            </a:r>
            <a:r>
              <a:rPr lang="en-US" altLang="zh-CN" dirty="0" smtClean="0"/>
              <a:t>MIPS </a:t>
            </a:r>
            <a:r>
              <a:rPr lang="zh-CN" altLang="en-US" dirty="0" smtClean="0"/>
              <a:t>多周期微程序，多周期硬布线）</a:t>
            </a:r>
            <a:endParaRPr lang="en-US" altLang="zh-CN" dirty="0" smtClean="0"/>
          </a:p>
          <a:p>
            <a:r>
              <a:rPr lang="zh-CN" altLang="en-US" dirty="0" smtClean="0"/>
              <a:t>课程设计</a:t>
            </a:r>
            <a:r>
              <a:rPr lang="en-US" altLang="zh-CN" dirty="0" smtClean="0"/>
              <a:t>32</a:t>
            </a:r>
            <a:r>
              <a:rPr lang="zh-CN" altLang="en-US" dirty="0" smtClean="0"/>
              <a:t>学时（停课两周，集中完成）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MIPS</a:t>
            </a:r>
            <a:r>
              <a:rPr lang="zh-CN" altLang="en-US" dirty="0" smtClean="0"/>
              <a:t>单周期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24</a:t>
            </a:r>
            <a:r>
              <a:rPr lang="zh-CN" altLang="en-US" dirty="0" smtClean="0"/>
              <a:t>条共同指令</a:t>
            </a:r>
            <a:r>
              <a:rPr lang="en-US" altLang="zh-CN" dirty="0" smtClean="0"/>
              <a:t>+4</a:t>
            </a:r>
            <a:r>
              <a:rPr lang="zh-CN" altLang="en-US" dirty="0" smtClean="0"/>
              <a:t>条差异化指令）</a:t>
            </a:r>
            <a:endParaRPr lang="en-US" altLang="zh-CN" dirty="0"/>
          </a:p>
          <a:p>
            <a:pPr lvl="1"/>
            <a:r>
              <a:rPr lang="zh-CN" altLang="en-US" dirty="0" smtClean="0"/>
              <a:t>理想流水线、气泡流水线、</a:t>
            </a:r>
            <a:r>
              <a:rPr lang="zh-CN" altLang="en-US" dirty="0" smtClean="0">
                <a:solidFill>
                  <a:srgbClr val="0066FF"/>
                </a:solidFill>
              </a:rPr>
              <a:t>重定向流水线</a:t>
            </a:r>
            <a:endParaRPr lang="en-US" altLang="zh-CN" dirty="0" smtClean="0">
              <a:solidFill>
                <a:srgbClr val="0066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66FF"/>
                </a:solidFill>
              </a:rPr>
              <a:t>单周期中断机制实现、流水中断机制实现</a:t>
            </a:r>
            <a:endParaRPr lang="en-US" altLang="zh-CN" dirty="0" smtClean="0">
              <a:solidFill>
                <a:srgbClr val="0066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66FF"/>
                </a:solidFill>
              </a:rPr>
              <a:t>动态分支预测机制实现</a:t>
            </a:r>
            <a:endParaRPr lang="en-US" altLang="zh-CN" dirty="0" smtClean="0">
              <a:solidFill>
                <a:srgbClr val="0066FF"/>
              </a:solidFill>
            </a:endParaRPr>
          </a:p>
          <a:p>
            <a:pPr lvl="1"/>
            <a:r>
              <a:rPr lang="en-US" altLang="zh-CN" dirty="0" err="1" smtClean="0"/>
              <a:t>Logisim+FPGA</a:t>
            </a:r>
            <a:r>
              <a:rPr lang="zh-CN" altLang="en-US" dirty="0" smtClean="0"/>
              <a:t>双方案可选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921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0504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2360050"/>
            <a:ext cx="952500" cy="9525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duotone>
              <a:srgbClr val="9BBB59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954" y="2360050"/>
            <a:ext cx="952500" cy="952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98" y="2316266"/>
            <a:ext cx="952500" cy="9525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duotone>
              <a:srgbClr val="F7964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72" y="2249568"/>
            <a:ext cx="952500" cy="952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直接连接符 19"/>
          <p:cNvCxnSpPr/>
          <p:nvPr/>
        </p:nvCxnSpPr>
        <p:spPr>
          <a:xfrm>
            <a:off x="9126034" y="2529619"/>
            <a:ext cx="0" cy="525795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6177189" y="2529619"/>
            <a:ext cx="0" cy="525795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2" name="直接连接符 21"/>
          <p:cNvCxnSpPr/>
          <p:nvPr/>
        </p:nvCxnSpPr>
        <p:spPr>
          <a:xfrm>
            <a:off x="3228344" y="2529619"/>
            <a:ext cx="0" cy="525795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3" name="TextBox 47"/>
          <p:cNvSpPr txBox="1">
            <a:spLocks noChangeArrowheads="1"/>
          </p:cNvSpPr>
          <p:nvPr/>
        </p:nvSpPr>
        <p:spPr bwMode="auto">
          <a:xfrm>
            <a:off x="3228344" y="3569685"/>
            <a:ext cx="30243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运算器实验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47"/>
          <p:cNvSpPr txBox="1">
            <a:spLocks noChangeArrowheads="1"/>
          </p:cNvSpPr>
          <p:nvPr/>
        </p:nvSpPr>
        <p:spPr bwMode="auto">
          <a:xfrm>
            <a:off x="6562348" y="3569685"/>
            <a:ext cx="23324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存储系统实验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47"/>
          <p:cNvSpPr txBox="1">
            <a:spLocks noChangeArrowheads="1"/>
          </p:cNvSpPr>
          <p:nvPr/>
        </p:nvSpPr>
        <p:spPr bwMode="auto">
          <a:xfrm>
            <a:off x="9527801" y="3574410"/>
            <a:ext cx="21072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设计实验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47"/>
          <p:cNvSpPr txBox="1">
            <a:spLocks noChangeArrowheads="1"/>
          </p:cNvSpPr>
          <p:nvPr/>
        </p:nvSpPr>
        <p:spPr bwMode="auto">
          <a:xfrm>
            <a:off x="633308" y="3569686"/>
            <a:ext cx="2422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数据表示实验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962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一、数据表示实验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271361" cy="5637024"/>
          </a:xfrm>
        </p:spPr>
        <p:txBody>
          <a:bodyPr/>
          <a:lstStyle/>
          <a:p>
            <a:r>
              <a:rPr lang="zh-CN" altLang="en-US" dirty="0" smtClean="0"/>
              <a:t>数据表示程序验证性实验 （学生课后学习辅助材料）</a:t>
            </a:r>
            <a:endParaRPr lang="en-US" altLang="zh-CN" dirty="0" smtClean="0"/>
          </a:p>
          <a:p>
            <a:r>
              <a:rPr lang="zh-CN" altLang="zh-CN" dirty="0" smtClean="0">
                <a:solidFill>
                  <a:srgbClr val="0066FF"/>
                </a:solidFill>
              </a:rPr>
              <a:t>汉字编码</a:t>
            </a:r>
            <a:r>
              <a:rPr lang="zh-CN" altLang="zh-CN" dirty="0">
                <a:solidFill>
                  <a:srgbClr val="0066FF"/>
                </a:solidFill>
              </a:rPr>
              <a:t>转换</a:t>
            </a:r>
            <a:r>
              <a:rPr lang="zh-CN" altLang="zh-CN" dirty="0" smtClean="0">
                <a:solidFill>
                  <a:srgbClr val="0066FF"/>
                </a:solidFill>
              </a:rPr>
              <a:t>实验</a:t>
            </a:r>
            <a:r>
              <a:rPr lang="zh-CN" altLang="en-US" dirty="0" smtClean="0">
                <a:solidFill>
                  <a:srgbClr val="0066FF"/>
                </a:solidFill>
              </a:rPr>
              <a:t>（</a:t>
            </a:r>
            <a:r>
              <a:rPr lang="en-US" altLang="zh-CN" dirty="0" smtClean="0">
                <a:solidFill>
                  <a:srgbClr val="0066FF"/>
                </a:solidFill>
              </a:rPr>
              <a:t>5</a:t>
            </a:r>
            <a:r>
              <a:rPr lang="zh-CN" altLang="en-US" dirty="0" smtClean="0">
                <a:solidFill>
                  <a:srgbClr val="0066FF"/>
                </a:solidFill>
              </a:rPr>
              <a:t>分钟）</a:t>
            </a:r>
            <a:endParaRPr lang="en-US" altLang="zh-CN" dirty="0" smtClean="0">
              <a:solidFill>
                <a:srgbClr val="0066FF"/>
              </a:solidFill>
            </a:endParaRPr>
          </a:p>
          <a:p>
            <a:r>
              <a:rPr lang="zh-CN" altLang="en-US" dirty="0"/>
              <a:t>校验</a:t>
            </a:r>
            <a:r>
              <a:rPr lang="zh-CN" altLang="en-US" dirty="0" smtClean="0"/>
              <a:t>码实验   </a:t>
            </a:r>
            <a:r>
              <a:rPr lang="en-US" altLang="zh-CN" dirty="0" smtClean="0"/>
              <a:t>(2</a:t>
            </a:r>
            <a:r>
              <a:rPr lang="zh-CN" altLang="en-US" dirty="0" smtClean="0"/>
              <a:t>选</a:t>
            </a:r>
            <a:r>
              <a:rPr lang="en-US" altLang="zh-CN" dirty="0" smtClean="0"/>
              <a:t>1)</a:t>
            </a:r>
          </a:p>
          <a:p>
            <a:pPr lvl="1"/>
            <a:r>
              <a:rPr lang="zh-CN" altLang="zh-CN" dirty="0" smtClean="0"/>
              <a:t>海</a:t>
            </a:r>
            <a:r>
              <a:rPr lang="zh-CN" altLang="zh-CN" dirty="0"/>
              <a:t>明编码设计</a:t>
            </a:r>
            <a:r>
              <a:rPr lang="zh-CN" altLang="zh-CN" dirty="0" smtClean="0"/>
              <a:t>实验</a:t>
            </a:r>
            <a:r>
              <a:rPr lang="zh-CN" altLang="en-US" dirty="0" smtClean="0"/>
              <a:t>（</a:t>
            </a:r>
            <a:r>
              <a:rPr lang="en-US" altLang="zh-CN" dirty="0" smtClean="0"/>
              <a:t>8</a:t>
            </a:r>
            <a:r>
              <a:rPr lang="zh-CN" altLang="en-US" dirty="0" smtClean="0"/>
              <a:t>小时）</a:t>
            </a:r>
            <a:endParaRPr lang="zh-CN" altLang="zh-CN" dirty="0"/>
          </a:p>
          <a:p>
            <a:pPr lvl="1"/>
            <a:r>
              <a:rPr lang="en-US" altLang="zh-CN" dirty="0" smtClean="0"/>
              <a:t>CRC</a:t>
            </a:r>
            <a:r>
              <a:rPr lang="zh-CN" altLang="zh-CN" dirty="0"/>
              <a:t>编码设计</a:t>
            </a:r>
            <a:r>
              <a:rPr lang="zh-CN" altLang="zh-CN" dirty="0" smtClean="0"/>
              <a:t>实验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10</a:t>
            </a:r>
            <a:r>
              <a:rPr lang="zh-CN" altLang="en-US" dirty="0" smtClean="0"/>
              <a:t>小时）</a:t>
            </a:r>
            <a:endParaRPr lang="en-US" altLang="zh-CN" dirty="0" smtClean="0"/>
          </a:p>
          <a:p>
            <a:r>
              <a:rPr lang="zh-CN" altLang="zh-CN" dirty="0" smtClean="0"/>
              <a:t>编码</a:t>
            </a:r>
            <a:r>
              <a:rPr lang="zh-CN" altLang="zh-CN" dirty="0"/>
              <a:t>流水传输</a:t>
            </a:r>
            <a:r>
              <a:rPr lang="zh-CN" altLang="zh-CN" dirty="0" smtClean="0"/>
              <a:t>实验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小时）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761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2.1.2 </a:t>
            </a:r>
            <a:r>
              <a:rPr lang="zh-CN" altLang="en-US" dirty="0"/>
              <a:t>汉字表示法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612993" cy="5637024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机内码：</a:t>
            </a:r>
            <a:r>
              <a:rPr lang="zh-CN" altLang="en-US" dirty="0" smtClean="0"/>
              <a:t>计算机</a:t>
            </a:r>
            <a:r>
              <a:rPr lang="zh-CN" altLang="en-US" dirty="0"/>
              <a:t>内存储和处理汉字时使用的编码</a:t>
            </a:r>
            <a:endParaRPr lang="en-US" altLang="zh-CN" dirty="0"/>
          </a:p>
          <a:p>
            <a:pPr lvl="1"/>
            <a:r>
              <a:rPr lang="en-US" altLang="zh-CN" dirty="0" smtClean="0"/>
              <a:t>GB2312</a:t>
            </a:r>
            <a:r>
              <a:rPr lang="zh-CN" altLang="en-US" dirty="0" smtClean="0"/>
              <a:t>标准</a:t>
            </a:r>
            <a:r>
              <a:rPr lang="en-US" altLang="zh-CN" dirty="0" smtClean="0"/>
              <a:t>,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en-US" altLang="zh-CN" dirty="0"/>
              <a:t>16</a:t>
            </a:r>
            <a:r>
              <a:rPr lang="zh-CN" altLang="en-US" dirty="0"/>
              <a:t>位表示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又</a:t>
            </a:r>
            <a:r>
              <a:rPr lang="zh-CN" altLang="en-US" dirty="0"/>
              <a:t>称为国标码或国际交换</a:t>
            </a:r>
            <a:r>
              <a:rPr lang="zh-CN" altLang="en-US" dirty="0" smtClean="0"/>
              <a:t>码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与</a:t>
            </a:r>
            <a:r>
              <a:rPr lang="en-US" altLang="zh-CN" dirty="0" smtClean="0">
                <a:solidFill>
                  <a:schemeClr val="tx1"/>
                </a:solidFill>
              </a:rPr>
              <a:t>ASCII</a:t>
            </a:r>
            <a:r>
              <a:rPr lang="zh-CN" altLang="en-US" dirty="0" smtClean="0">
                <a:solidFill>
                  <a:schemeClr val="tx1"/>
                </a:solidFill>
              </a:rPr>
              <a:t>码严格</a:t>
            </a:r>
            <a:r>
              <a:rPr lang="zh-CN" altLang="en-US" dirty="0">
                <a:solidFill>
                  <a:schemeClr val="tx1"/>
                </a:solidFill>
              </a:rPr>
              <a:t>区分，最高有效位</a:t>
            </a:r>
            <a:r>
              <a:rPr lang="en-US" altLang="zh-CN" dirty="0">
                <a:solidFill>
                  <a:schemeClr val="tx1"/>
                </a:solidFill>
              </a:rPr>
              <a:t>MSB=1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与</a:t>
            </a:r>
            <a:r>
              <a:rPr lang="zh-CN" altLang="en-US" dirty="0">
                <a:solidFill>
                  <a:schemeClr val="tx1"/>
                </a:solidFill>
              </a:rPr>
              <a:t>区位码之间简单</a:t>
            </a:r>
            <a:r>
              <a:rPr lang="zh-CN" altLang="en-US" dirty="0" smtClean="0">
                <a:solidFill>
                  <a:schemeClr val="tx1"/>
                </a:solidFill>
              </a:rPr>
              <a:t>对应    </a:t>
            </a:r>
            <a:r>
              <a:rPr lang="en-US" altLang="zh-CN" dirty="0" smtClean="0">
                <a:solidFill>
                  <a:schemeClr val="tx1"/>
                </a:solidFill>
              </a:rPr>
              <a:t>GB2312 </a:t>
            </a:r>
            <a:r>
              <a:rPr lang="zh-CN" altLang="en-US" dirty="0" smtClean="0"/>
              <a:t>汉字内码</a:t>
            </a:r>
            <a:r>
              <a:rPr lang="en-US" altLang="zh-CN" dirty="0"/>
              <a:t>=</a:t>
            </a:r>
            <a:r>
              <a:rPr lang="zh-CN" altLang="en-US" dirty="0"/>
              <a:t>区位码</a:t>
            </a:r>
            <a:r>
              <a:rPr lang="en-US" altLang="zh-CN" dirty="0"/>
              <a:t>+0xA0A0</a:t>
            </a:r>
          </a:p>
          <a:p>
            <a:pPr lvl="2"/>
            <a:r>
              <a:rPr lang="en-US" altLang="zh-CN" dirty="0" smtClean="0">
                <a:sym typeface="Wingdings" panose="05000000000000000000" pitchFamily="2" charset="2"/>
              </a:rPr>
              <a:t>94*94</a:t>
            </a:r>
            <a:r>
              <a:rPr lang="zh-CN" altLang="en-US" dirty="0">
                <a:sym typeface="Wingdings" panose="05000000000000000000" pitchFamily="2" charset="2"/>
              </a:rPr>
              <a:t>矩阵  </a:t>
            </a:r>
            <a:r>
              <a:rPr lang="zh-CN" altLang="en-US" dirty="0">
                <a:sym typeface="Wingdings" panose="05000000000000000000" pitchFamily="2" charset="2"/>
                <a:hlinkClick r:id="rId2" action="ppaction://hlinkfile"/>
              </a:rPr>
              <a:t>区位码</a:t>
            </a:r>
            <a:r>
              <a:rPr lang="zh-CN" altLang="en-US" dirty="0">
                <a:sym typeface="Wingdings" panose="05000000000000000000" pitchFamily="2" charset="2"/>
              </a:rPr>
              <a:t>（行</a:t>
            </a:r>
            <a:r>
              <a:rPr lang="en-US" altLang="zh-CN" dirty="0">
                <a:sym typeface="Wingdings" panose="05000000000000000000" pitchFamily="2" charset="2"/>
              </a:rPr>
              <a:t>---</a:t>
            </a:r>
            <a:r>
              <a:rPr lang="zh-CN" altLang="en-US" dirty="0">
                <a:sym typeface="Wingdings" panose="05000000000000000000" pitchFamily="2" charset="2"/>
              </a:rPr>
              <a:t>区，列</a:t>
            </a:r>
            <a:r>
              <a:rPr lang="en-US" altLang="zh-CN" dirty="0">
                <a:sym typeface="Wingdings" panose="05000000000000000000" pitchFamily="2" charset="2"/>
              </a:rPr>
              <a:t>---</a:t>
            </a:r>
            <a:r>
              <a:rPr lang="zh-CN" altLang="en-US" dirty="0" smtClean="0">
                <a:sym typeface="Wingdings" panose="05000000000000000000" pitchFamily="2" charset="2"/>
              </a:rPr>
              <a:t>位，编号从</a:t>
            </a:r>
            <a:r>
              <a:rPr lang="en-US" altLang="zh-CN" dirty="0" smtClean="0">
                <a:sym typeface="Wingdings" panose="05000000000000000000" pitchFamily="2" charset="2"/>
              </a:rPr>
              <a:t>1</a:t>
            </a:r>
            <a:r>
              <a:rPr lang="zh-CN" altLang="en-US" dirty="0" smtClean="0">
                <a:sym typeface="Wingdings" panose="05000000000000000000" pitchFamily="2" charset="2"/>
              </a:rPr>
              <a:t>开始）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dirty="0" smtClean="0">
                <a:solidFill>
                  <a:srgbClr val="0070C0"/>
                </a:solidFill>
              </a:rPr>
              <a:t>字模码</a:t>
            </a:r>
            <a:r>
              <a:rPr lang="zh-CN" altLang="en-US" dirty="0" smtClean="0"/>
              <a:t>是</a:t>
            </a:r>
            <a:r>
              <a:rPr lang="zh-CN" altLang="en-US" dirty="0"/>
              <a:t>用点阵表示的汉字字型代码，是汉字的输出形式。 </a:t>
            </a:r>
          </a:p>
          <a:p>
            <a:pPr lvl="1"/>
            <a:r>
              <a:rPr lang="zh-CN" altLang="en-US" dirty="0"/>
              <a:t>字模点阵的</a:t>
            </a:r>
            <a:r>
              <a:rPr lang="zh-CN" altLang="en-US" dirty="0" smtClean="0"/>
              <a:t>信息量很大，</a:t>
            </a:r>
            <a:r>
              <a:rPr lang="zh-CN" altLang="en-US" dirty="0"/>
              <a:t>所占存储空间也很大。</a:t>
            </a:r>
          </a:p>
          <a:p>
            <a:pPr lvl="1"/>
            <a:r>
              <a:rPr lang="zh-CN" altLang="en-US" dirty="0" smtClean="0"/>
              <a:t>字模</a:t>
            </a:r>
            <a:r>
              <a:rPr lang="zh-CN" altLang="en-US" dirty="0"/>
              <a:t>点阵只能用来构成汉字库</a:t>
            </a:r>
            <a:r>
              <a:rPr lang="zh-CN" altLang="en-US" dirty="0" smtClean="0"/>
              <a:t>，不能</a:t>
            </a:r>
            <a:r>
              <a:rPr lang="zh-CN" altLang="en-US" dirty="0"/>
              <a:t>用于机内存储</a:t>
            </a:r>
          </a:p>
          <a:p>
            <a:pPr lvl="2"/>
            <a:endParaRPr lang="en-US" altLang="zh-CN" dirty="0">
              <a:sym typeface="Wingdings" panose="05000000000000000000" pitchFamily="2" charset="2"/>
            </a:endParaRPr>
          </a:p>
          <a:p>
            <a:pPr eaLnBrk="1" hangingPunct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>
                <a:solidFill>
                  <a:srgbClr val="0D7157"/>
                </a:solidFill>
              </a:rPr>
              <a:pPr>
                <a:defRPr/>
              </a:pPr>
              <a:t>19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pic>
        <p:nvPicPr>
          <p:cNvPr id="5" name="Picture 7" descr="dianzh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280" y="3417470"/>
            <a:ext cx="3276600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912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67651" y="2111779"/>
            <a:ext cx="9113139" cy="18360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5400" dirty="0" smtClean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实践是内容最丰厚的教科书</a:t>
            </a:r>
            <a:endParaRPr lang="en-US" altLang="zh-CN" sz="5400" dirty="0" smtClean="0">
              <a:solidFill>
                <a:srgbClr val="C0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0" indent="0">
              <a:buNone/>
            </a:pPr>
            <a:r>
              <a:rPr lang="zh-CN" altLang="en-US" sz="5400" dirty="0" smtClean="0">
                <a:solidFill>
                  <a:srgbClr val="C0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实践是能力培养最好的课堂</a:t>
            </a:r>
            <a:endParaRPr lang="zh-CN" altLang="en-US" sz="5400" dirty="0">
              <a:solidFill>
                <a:srgbClr val="C0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06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汉字显示测试 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号文件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汉字显示  子电路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46" y="1216165"/>
            <a:ext cx="10516059" cy="47904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1561878" y="4807958"/>
            <a:ext cx="34467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工具批量获取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GB2312</a:t>
            </a:r>
            <a:r>
              <a:rPr lang="zh-CN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机内码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29535" y="242728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机内码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01726" y="213489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区位码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18280" y="520806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字形码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159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solidFill>
                  <a:srgbClr val="0070C0"/>
                </a:solidFill>
              </a:rPr>
              <a:t>汉字编码转换实验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850737" cy="5637024"/>
          </a:xfrm>
        </p:spPr>
        <p:txBody>
          <a:bodyPr/>
          <a:lstStyle/>
          <a:p>
            <a:pPr lvl="0"/>
            <a:r>
              <a:rPr lang="zh-CN" altLang="zh-CN" dirty="0"/>
              <a:t>学生理解汉字机内码、区位码</a:t>
            </a:r>
            <a:r>
              <a:rPr lang="zh-CN" altLang="zh-CN" dirty="0" smtClean="0"/>
              <a:t>，能通过工具</a:t>
            </a:r>
            <a:r>
              <a:rPr lang="zh-CN" altLang="zh-CN" dirty="0"/>
              <a:t>批量</a:t>
            </a:r>
            <a:r>
              <a:rPr lang="zh-CN" altLang="zh-CN" dirty="0" smtClean="0"/>
              <a:t>获取</a:t>
            </a:r>
            <a:r>
              <a:rPr lang="en-US" altLang="zh-CN" dirty="0" smtClean="0"/>
              <a:t>GB2312</a:t>
            </a:r>
            <a:r>
              <a:rPr lang="zh-CN" altLang="zh-CN" dirty="0"/>
              <a:t>机内码，并利用简单电路实现</a:t>
            </a:r>
            <a:r>
              <a:rPr lang="en-US" altLang="zh-CN" dirty="0"/>
              <a:t>GB2312</a:t>
            </a:r>
            <a:r>
              <a:rPr lang="zh-CN" altLang="zh-CN" dirty="0"/>
              <a:t>编码与区位码的转换；</a:t>
            </a:r>
          </a:p>
          <a:p>
            <a:r>
              <a:rPr lang="zh-CN" altLang="zh-CN" dirty="0"/>
              <a:t>学生了解字形码显示的基本原理，能在实验环境中实现汉字</a:t>
            </a:r>
            <a:r>
              <a:rPr lang="en-US" altLang="zh-CN" dirty="0"/>
              <a:t>GB2312</a:t>
            </a:r>
            <a:r>
              <a:rPr lang="zh-CN" altLang="zh-CN" dirty="0"/>
              <a:t>编码的点阵</a:t>
            </a:r>
            <a:r>
              <a:rPr lang="zh-CN" altLang="zh-CN" dirty="0" smtClean="0"/>
              <a:t>显示</a:t>
            </a:r>
            <a:r>
              <a:rPr lang="en-US" altLang="zh-CN" dirty="0" smtClean="0"/>
              <a:t>;</a:t>
            </a:r>
            <a:endParaRPr lang="zh-CN" altLang="en-US" dirty="0"/>
          </a:p>
        </p:txBody>
      </p:sp>
      <p:pic>
        <p:nvPicPr>
          <p:cNvPr id="6" name="图片 5" descr="D:\百度云同步盘\0常用文件\J教学资料\实验环节\2017秋季组原实验\数据表示实验\◇国标转区位码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47" y="3052952"/>
            <a:ext cx="9374549" cy="30826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7096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一、数据表示实验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271361" cy="5637024"/>
          </a:xfrm>
        </p:spPr>
        <p:txBody>
          <a:bodyPr/>
          <a:lstStyle/>
          <a:p>
            <a:r>
              <a:rPr lang="zh-CN" altLang="en-US" dirty="0" smtClean="0"/>
              <a:t>数据表示程序验证性实验 （学生课后学习辅助材料）</a:t>
            </a:r>
            <a:endParaRPr lang="en-US" altLang="zh-CN" dirty="0" smtClean="0"/>
          </a:p>
          <a:p>
            <a:r>
              <a:rPr lang="zh-CN" altLang="zh-CN" dirty="0" smtClean="0"/>
              <a:t>汉字编码</a:t>
            </a:r>
            <a:r>
              <a:rPr lang="zh-CN" altLang="zh-CN" dirty="0"/>
              <a:t>转换</a:t>
            </a:r>
            <a:r>
              <a:rPr lang="zh-CN" altLang="zh-CN" dirty="0" smtClean="0"/>
              <a:t>实验</a:t>
            </a:r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分钟）</a:t>
            </a:r>
            <a:endParaRPr lang="en-US" altLang="zh-CN" dirty="0" smtClean="0"/>
          </a:p>
          <a:p>
            <a:r>
              <a:rPr lang="zh-CN" altLang="en-US" u="sng" dirty="0">
                <a:solidFill>
                  <a:srgbClr val="0070C0"/>
                </a:solidFill>
              </a:rPr>
              <a:t>校验</a:t>
            </a:r>
            <a:r>
              <a:rPr lang="zh-CN" altLang="en-US" u="sng" dirty="0" smtClean="0">
                <a:solidFill>
                  <a:srgbClr val="0070C0"/>
                </a:solidFill>
              </a:rPr>
              <a:t>码实验   </a:t>
            </a:r>
            <a:r>
              <a:rPr lang="en-US" altLang="zh-CN" u="sng" dirty="0" smtClean="0">
                <a:solidFill>
                  <a:srgbClr val="0070C0"/>
                </a:solidFill>
              </a:rPr>
              <a:t>(2</a:t>
            </a:r>
            <a:r>
              <a:rPr lang="zh-CN" altLang="en-US" u="sng" dirty="0" smtClean="0">
                <a:solidFill>
                  <a:srgbClr val="0070C0"/>
                </a:solidFill>
              </a:rPr>
              <a:t>选</a:t>
            </a:r>
            <a:r>
              <a:rPr lang="en-US" altLang="zh-CN" u="sng" dirty="0" smtClean="0">
                <a:solidFill>
                  <a:srgbClr val="0070C0"/>
                </a:solidFill>
              </a:rPr>
              <a:t>1)</a:t>
            </a:r>
          </a:p>
          <a:p>
            <a:pPr lvl="1"/>
            <a:r>
              <a:rPr lang="zh-CN" altLang="zh-CN" u="sng" dirty="0" smtClean="0">
                <a:solidFill>
                  <a:srgbClr val="0070C0"/>
                </a:solidFill>
              </a:rPr>
              <a:t>海</a:t>
            </a:r>
            <a:r>
              <a:rPr lang="zh-CN" altLang="zh-CN" u="sng" dirty="0">
                <a:solidFill>
                  <a:srgbClr val="0070C0"/>
                </a:solidFill>
              </a:rPr>
              <a:t>明编码设计</a:t>
            </a:r>
            <a:r>
              <a:rPr lang="zh-CN" altLang="zh-CN" u="sng" dirty="0" smtClean="0">
                <a:solidFill>
                  <a:srgbClr val="0070C0"/>
                </a:solidFill>
              </a:rPr>
              <a:t>实验</a:t>
            </a:r>
            <a:r>
              <a:rPr lang="zh-CN" altLang="en-US" u="sng" dirty="0" smtClean="0">
                <a:solidFill>
                  <a:srgbClr val="0070C0"/>
                </a:solidFill>
              </a:rPr>
              <a:t>（</a:t>
            </a:r>
            <a:r>
              <a:rPr lang="en-US" altLang="zh-CN" u="sng" dirty="0" smtClean="0">
                <a:solidFill>
                  <a:srgbClr val="0070C0"/>
                </a:solidFill>
              </a:rPr>
              <a:t>8</a:t>
            </a:r>
            <a:r>
              <a:rPr lang="zh-CN" altLang="en-US" u="sng" dirty="0" smtClean="0">
                <a:solidFill>
                  <a:srgbClr val="0070C0"/>
                </a:solidFill>
              </a:rPr>
              <a:t>小时）</a:t>
            </a:r>
            <a:endParaRPr lang="zh-CN" altLang="zh-CN" u="sng" dirty="0">
              <a:solidFill>
                <a:srgbClr val="0070C0"/>
              </a:solidFill>
            </a:endParaRPr>
          </a:p>
          <a:p>
            <a:pPr lvl="1"/>
            <a:r>
              <a:rPr lang="en-US" altLang="zh-CN" dirty="0" smtClean="0"/>
              <a:t>CRC</a:t>
            </a:r>
            <a:r>
              <a:rPr lang="zh-CN" altLang="zh-CN" dirty="0"/>
              <a:t>编码设计</a:t>
            </a:r>
            <a:r>
              <a:rPr lang="zh-CN" altLang="zh-CN" dirty="0" smtClean="0"/>
              <a:t>实验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10</a:t>
            </a:r>
            <a:r>
              <a:rPr lang="zh-CN" altLang="en-US" dirty="0" smtClean="0"/>
              <a:t>小时）</a:t>
            </a:r>
            <a:endParaRPr lang="en-US" altLang="zh-CN" dirty="0" smtClean="0"/>
          </a:p>
          <a:p>
            <a:r>
              <a:rPr lang="zh-CN" altLang="zh-CN" dirty="0" smtClean="0"/>
              <a:t>编码</a:t>
            </a:r>
            <a:r>
              <a:rPr lang="zh-CN" altLang="zh-CN" dirty="0"/>
              <a:t>流水传输</a:t>
            </a:r>
            <a:r>
              <a:rPr lang="zh-CN" altLang="zh-CN" dirty="0" smtClean="0"/>
              <a:t>实验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小时）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68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海明校验码实验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951321" cy="5637024"/>
          </a:xfrm>
        </p:spPr>
        <p:txBody>
          <a:bodyPr/>
          <a:lstStyle/>
          <a:p>
            <a:r>
              <a:rPr lang="zh-CN" altLang="en-US" sz="2600" dirty="0"/>
              <a:t>分组交叉奇偶校验法</a:t>
            </a:r>
          </a:p>
          <a:p>
            <a:pPr lvl="1"/>
            <a:r>
              <a:rPr lang="zh-CN" altLang="en-US" sz="2200" dirty="0"/>
              <a:t>将编码中的数据位分成</a:t>
            </a:r>
            <a:r>
              <a:rPr lang="en-US" altLang="zh-CN" sz="2200" dirty="0"/>
              <a:t>r</a:t>
            </a:r>
            <a:r>
              <a:rPr lang="zh-CN" altLang="en-US" sz="2200" dirty="0"/>
              <a:t>个校验组，组内采取奇偶校验，每组一个校验位，</a:t>
            </a:r>
            <a:r>
              <a:rPr lang="en-US" altLang="zh-CN" sz="2200" dirty="0"/>
              <a:t>r</a:t>
            </a:r>
            <a:r>
              <a:rPr lang="zh-CN" altLang="en-US" sz="2200" dirty="0"/>
              <a:t>位校验位，生成</a:t>
            </a:r>
            <a:r>
              <a:rPr lang="en-US" altLang="zh-CN" sz="2200" dirty="0"/>
              <a:t>r</a:t>
            </a:r>
            <a:r>
              <a:rPr lang="zh-CN" altLang="en-US" sz="2200" dirty="0"/>
              <a:t>位检错码。</a:t>
            </a:r>
            <a:r>
              <a:rPr lang="en-US" altLang="zh-CN" sz="2200" dirty="0"/>
              <a:t>r&gt;1</a:t>
            </a:r>
          </a:p>
          <a:p>
            <a:r>
              <a:rPr lang="zh-CN" altLang="en-US" sz="2600" u="sng" dirty="0">
                <a:solidFill>
                  <a:srgbClr val="0000FF"/>
                </a:solidFill>
              </a:rPr>
              <a:t>检错码的值表示编码中出错数据位</a:t>
            </a:r>
            <a:endParaRPr lang="en-US" altLang="zh-CN" sz="2600" u="sng" dirty="0">
              <a:solidFill>
                <a:srgbClr val="0000FF"/>
              </a:solidFill>
            </a:endParaRPr>
          </a:p>
          <a:p>
            <a:pPr lvl="1"/>
            <a:r>
              <a:rPr lang="zh-CN" altLang="en-US" sz="2200" dirty="0"/>
              <a:t>全部检错码为</a:t>
            </a:r>
            <a:r>
              <a:rPr lang="en-US" altLang="zh-CN" sz="1800" dirty="0"/>
              <a:t>0     </a:t>
            </a:r>
            <a:r>
              <a:rPr lang="zh-CN" altLang="en-US" sz="2200" dirty="0"/>
              <a:t>数据正常</a:t>
            </a:r>
          </a:p>
          <a:p>
            <a:pPr lvl="1"/>
            <a:r>
              <a:rPr lang="zh-CN" altLang="en-US" sz="2200" dirty="0"/>
              <a:t>可检错，也可纠错</a:t>
            </a:r>
          </a:p>
          <a:p>
            <a:r>
              <a:rPr lang="zh-CN" altLang="en-US" sz="2600" dirty="0"/>
              <a:t>每一数据位至少参加</a:t>
            </a:r>
            <a:r>
              <a:rPr lang="en-US" altLang="zh-CN" sz="2200" dirty="0"/>
              <a:t>2</a:t>
            </a:r>
            <a:r>
              <a:rPr lang="zh-CN" altLang="en-US" sz="2600" dirty="0"/>
              <a:t>个校验组</a:t>
            </a:r>
            <a:endParaRPr lang="en-US" altLang="zh-CN" sz="2600" dirty="0"/>
          </a:p>
          <a:p>
            <a:pPr lvl="1"/>
            <a:r>
              <a:rPr lang="zh-CN" altLang="en-US" sz="2200" dirty="0"/>
              <a:t>一位出错，可引起多个检错码的变化。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60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11389852" cy="5637024"/>
          </a:xfrm>
        </p:spPr>
        <p:txBody>
          <a:bodyPr/>
          <a:lstStyle/>
          <a:p>
            <a:r>
              <a:rPr lang="zh-CN" altLang="zh-CN" dirty="0"/>
              <a:t>学生掌握海明码设计原理与检错纠错性能，能独立设计实现汉字</a:t>
            </a:r>
            <a:r>
              <a:rPr lang="en-US" altLang="zh-CN" dirty="0"/>
              <a:t>GB2312</a:t>
            </a:r>
            <a:r>
              <a:rPr lang="zh-CN" altLang="zh-CN" dirty="0"/>
              <a:t>编码的海明校验编码体系，并最终在实验环境中利用硬件电路实现对应的编解码电路。</a:t>
            </a:r>
          </a:p>
          <a:p>
            <a:endParaRPr lang="zh-CN" altLang="en-US" dirty="0"/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55" y="1983510"/>
            <a:ext cx="11072988" cy="44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3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海明编码规则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11332702" cy="5637024"/>
          </a:xfrm>
        </p:spPr>
        <p:txBody>
          <a:bodyPr/>
          <a:lstStyle/>
          <a:p>
            <a:r>
              <a:rPr lang="zh-CN" altLang="en-US" dirty="0" smtClean="0"/>
              <a:t>需要学生完成（</a:t>
            </a:r>
            <a:r>
              <a:rPr lang="en-US" altLang="zh-CN" dirty="0" smtClean="0"/>
              <a:t>16,5</a:t>
            </a:r>
            <a:r>
              <a:rPr lang="zh-CN" altLang="en-US" dirty="0" smtClean="0"/>
              <a:t>）海明编码的设计    </a:t>
            </a:r>
            <a:endParaRPr lang="en-US" altLang="zh-CN" dirty="0" smtClean="0"/>
          </a:p>
          <a:p>
            <a:r>
              <a:rPr lang="zh-CN" altLang="en-US" dirty="0" smtClean="0"/>
              <a:t>根据海明编码规则完成此表，得到各组校验位逻辑表达式</a:t>
            </a:r>
            <a:endParaRPr lang="en-US" altLang="zh-CN" dirty="0"/>
          </a:p>
          <a:p>
            <a:r>
              <a:rPr lang="zh-CN" altLang="en-US" dirty="0" smtClean="0"/>
              <a:t>为区分一位错和两位错，额外引入第</a:t>
            </a:r>
            <a:r>
              <a:rPr lang="en-US" altLang="zh-CN" dirty="0" smtClean="0"/>
              <a:t>22</a:t>
            </a:r>
            <a:r>
              <a:rPr lang="zh-CN" altLang="en-US" dirty="0" smtClean="0"/>
              <a:t>位：总校验位</a:t>
            </a:r>
            <a:r>
              <a:rPr lang="en-US" altLang="zh-CN" dirty="0" smtClean="0"/>
              <a:t>P6</a:t>
            </a:r>
          </a:p>
          <a:p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11458"/>
              </p:ext>
            </p:extLst>
          </p:nvPr>
        </p:nvGraphicFramePr>
        <p:xfrm>
          <a:off x="573547" y="2628902"/>
          <a:ext cx="11144250" cy="3829048"/>
        </p:xfrm>
        <a:graphic>
          <a:graphicData uri="http://schemas.openxmlformats.org/drawingml/2006/table">
            <a:tbl>
              <a:tblPr/>
              <a:tblGrid>
                <a:gridCol w="697663">
                  <a:extLst>
                    <a:ext uri="{9D8B030D-6E8A-4147-A177-3AD203B41FA5}">
                      <a16:colId xmlns:a16="http://schemas.microsoft.com/office/drawing/2014/main" val="1664542842"/>
                    </a:ext>
                  </a:extLst>
                </a:gridCol>
                <a:gridCol w="532427">
                  <a:extLst>
                    <a:ext uri="{9D8B030D-6E8A-4147-A177-3AD203B41FA5}">
                      <a16:colId xmlns:a16="http://schemas.microsoft.com/office/drawing/2014/main" val="1728500323"/>
                    </a:ext>
                  </a:extLst>
                </a:gridCol>
                <a:gridCol w="495708">
                  <a:extLst>
                    <a:ext uri="{9D8B030D-6E8A-4147-A177-3AD203B41FA5}">
                      <a16:colId xmlns:a16="http://schemas.microsoft.com/office/drawing/2014/main" val="3840023483"/>
                    </a:ext>
                  </a:extLst>
                </a:gridCol>
                <a:gridCol w="495708">
                  <a:extLst>
                    <a:ext uri="{9D8B030D-6E8A-4147-A177-3AD203B41FA5}">
                      <a16:colId xmlns:a16="http://schemas.microsoft.com/office/drawing/2014/main" val="1240168761"/>
                    </a:ext>
                  </a:extLst>
                </a:gridCol>
                <a:gridCol w="495708">
                  <a:extLst>
                    <a:ext uri="{9D8B030D-6E8A-4147-A177-3AD203B41FA5}">
                      <a16:colId xmlns:a16="http://schemas.microsoft.com/office/drawing/2014/main" val="1325796109"/>
                    </a:ext>
                  </a:extLst>
                </a:gridCol>
                <a:gridCol w="495708">
                  <a:extLst>
                    <a:ext uri="{9D8B030D-6E8A-4147-A177-3AD203B41FA5}">
                      <a16:colId xmlns:a16="http://schemas.microsoft.com/office/drawing/2014/main" val="2285489578"/>
                    </a:ext>
                  </a:extLst>
                </a:gridCol>
                <a:gridCol w="495708">
                  <a:extLst>
                    <a:ext uri="{9D8B030D-6E8A-4147-A177-3AD203B41FA5}">
                      <a16:colId xmlns:a16="http://schemas.microsoft.com/office/drawing/2014/main" val="3959630385"/>
                    </a:ext>
                  </a:extLst>
                </a:gridCol>
                <a:gridCol w="495708">
                  <a:extLst>
                    <a:ext uri="{9D8B030D-6E8A-4147-A177-3AD203B41FA5}">
                      <a16:colId xmlns:a16="http://schemas.microsoft.com/office/drawing/2014/main" val="3197052358"/>
                    </a:ext>
                  </a:extLst>
                </a:gridCol>
                <a:gridCol w="495708">
                  <a:extLst>
                    <a:ext uri="{9D8B030D-6E8A-4147-A177-3AD203B41FA5}">
                      <a16:colId xmlns:a16="http://schemas.microsoft.com/office/drawing/2014/main" val="574724008"/>
                    </a:ext>
                  </a:extLst>
                </a:gridCol>
                <a:gridCol w="495708">
                  <a:extLst>
                    <a:ext uri="{9D8B030D-6E8A-4147-A177-3AD203B41FA5}">
                      <a16:colId xmlns:a16="http://schemas.microsoft.com/office/drawing/2014/main" val="1999939661"/>
                    </a:ext>
                  </a:extLst>
                </a:gridCol>
                <a:gridCol w="495708">
                  <a:extLst>
                    <a:ext uri="{9D8B030D-6E8A-4147-A177-3AD203B41FA5}">
                      <a16:colId xmlns:a16="http://schemas.microsoft.com/office/drawing/2014/main" val="4068968027"/>
                    </a:ext>
                  </a:extLst>
                </a:gridCol>
                <a:gridCol w="495708">
                  <a:extLst>
                    <a:ext uri="{9D8B030D-6E8A-4147-A177-3AD203B41FA5}">
                      <a16:colId xmlns:a16="http://schemas.microsoft.com/office/drawing/2014/main" val="471659521"/>
                    </a:ext>
                  </a:extLst>
                </a:gridCol>
                <a:gridCol w="495708">
                  <a:extLst>
                    <a:ext uri="{9D8B030D-6E8A-4147-A177-3AD203B41FA5}">
                      <a16:colId xmlns:a16="http://schemas.microsoft.com/office/drawing/2014/main" val="4129910801"/>
                    </a:ext>
                  </a:extLst>
                </a:gridCol>
                <a:gridCol w="495708">
                  <a:extLst>
                    <a:ext uri="{9D8B030D-6E8A-4147-A177-3AD203B41FA5}">
                      <a16:colId xmlns:a16="http://schemas.microsoft.com/office/drawing/2014/main" val="1115509757"/>
                    </a:ext>
                  </a:extLst>
                </a:gridCol>
                <a:gridCol w="495708">
                  <a:extLst>
                    <a:ext uri="{9D8B030D-6E8A-4147-A177-3AD203B41FA5}">
                      <a16:colId xmlns:a16="http://schemas.microsoft.com/office/drawing/2014/main" val="2726839018"/>
                    </a:ext>
                  </a:extLst>
                </a:gridCol>
                <a:gridCol w="495708">
                  <a:extLst>
                    <a:ext uri="{9D8B030D-6E8A-4147-A177-3AD203B41FA5}">
                      <a16:colId xmlns:a16="http://schemas.microsoft.com/office/drawing/2014/main" val="1852527673"/>
                    </a:ext>
                  </a:extLst>
                </a:gridCol>
                <a:gridCol w="495708">
                  <a:extLst>
                    <a:ext uri="{9D8B030D-6E8A-4147-A177-3AD203B41FA5}">
                      <a16:colId xmlns:a16="http://schemas.microsoft.com/office/drawing/2014/main" val="2630918049"/>
                    </a:ext>
                  </a:extLst>
                </a:gridCol>
                <a:gridCol w="495708">
                  <a:extLst>
                    <a:ext uri="{9D8B030D-6E8A-4147-A177-3AD203B41FA5}">
                      <a16:colId xmlns:a16="http://schemas.microsoft.com/office/drawing/2014/main" val="3539297678"/>
                    </a:ext>
                  </a:extLst>
                </a:gridCol>
                <a:gridCol w="495708">
                  <a:extLst>
                    <a:ext uri="{9D8B030D-6E8A-4147-A177-3AD203B41FA5}">
                      <a16:colId xmlns:a16="http://schemas.microsoft.com/office/drawing/2014/main" val="1423676546"/>
                    </a:ext>
                  </a:extLst>
                </a:gridCol>
                <a:gridCol w="495708">
                  <a:extLst>
                    <a:ext uri="{9D8B030D-6E8A-4147-A177-3AD203B41FA5}">
                      <a16:colId xmlns:a16="http://schemas.microsoft.com/office/drawing/2014/main" val="1597200837"/>
                    </a:ext>
                  </a:extLst>
                </a:gridCol>
                <a:gridCol w="495708">
                  <a:extLst>
                    <a:ext uri="{9D8B030D-6E8A-4147-A177-3AD203B41FA5}">
                      <a16:colId xmlns:a16="http://schemas.microsoft.com/office/drawing/2014/main" val="403460408"/>
                    </a:ext>
                  </a:extLst>
                </a:gridCol>
                <a:gridCol w="495708">
                  <a:extLst>
                    <a:ext uri="{9D8B030D-6E8A-4147-A177-3AD203B41FA5}">
                      <a16:colId xmlns:a16="http://schemas.microsoft.com/office/drawing/2014/main" val="2896199366"/>
                    </a:ext>
                  </a:extLst>
                </a:gridCol>
              </a:tblGrid>
              <a:tr h="428426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496" marR="6496" marT="6496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</a:t>
                      </a:r>
                      <a:r>
                        <a:rPr lang="en-US" sz="1600" b="1" i="0" u="none" strike="noStrike" baseline="-250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</a:t>
                      </a:r>
                      <a:r>
                        <a:rPr lang="en-US" sz="1600" b="1" i="0" u="none" strike="noStrike" baseline="-250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</a:t>
                      </a:r>
                      <a:r>
                        <a:rPr lang="en-US" sz="1600" b="1" i="0" u="none" strike="noStrike" baseline="-250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</a:t>
                      </a:r>
                      <a:r>
                        <a:rPr lang="en-US" sz="1600" b="1" i="0" u="none" strike="noStrike" baseline="-250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</a:t>
                      </a:r>
                      <a:r>
                        <a:rPr lang="en-US" sz="1600" b="1" i="0" u="none" strike="noStrike" baseline="-250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</a:t>
                      </a:r>
                      <a:r>
                        <a:rPr lang="en-US" sz="1600" b="1" i="0" u="none" strike="noStrike" baseline="-250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</a:t>
                      </a:r>
                      <a:r>
                        <a:rPr lang="en-US" sz="1600" b="1" i="0" u="none" strike="noStrike" baseline="-250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</a:t>
                      </a:r>
                      <a:r>
                        <a:rPr lang="en-US" sz="1600" b="1" i="0" u="none" strike="noStrike" baseline="-250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</a:t>
                      </a:r>
                      <a:r>
                        <a:rPr lang="en-US" sz="1600" b="1" i="0" u="none" strike="noStrike" baseline="-250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9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</a:t>
                      </a:r>
                      <a:r>
                        <a:rPr lang="en-US" sz="1600" b="1" i="0" u="none" strike="noStrike" baseline="-250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</a:t>
                      </a:r>
                      <a:r>
                        <a:rPr lang="en-US" sz="1600" b="1" i="0" u="none" strike="noStrike" baseline="-250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11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</a:t>
                      </a:r>
                      <a:r>
                        <a:rPr lang="en-US" sz="1600" b="1" i="0" u="none" strike="noStrike" baseline="-250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12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</a:t>
                      </a:r>
                      <a:r>
                        <a:rPr lang="en-US" sz="1600" b="1" i="0" u="none" strike="noStrike" baseline="-250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13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</a:t>
                      </a:r>
                      <a:r>
                        <a:rPr lang="en-US" sz="1600" b="1" i="0" u="none" strike="noStrike" baseline="-250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14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</a:t>
                      </a:r>
                      <a:r>
                        <a:rPr lang="en-US" sz="1600" b="1" i="0" u="none" strike="noStrike" baseline="-250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15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</a:t>
                      </a:r>
                      <a:r>
                        <a:rPr lang="en-US" sz="1600" b="1" i="0" u="none" strike="noStrike" baseline="-250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16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</a:t>
                      </a:r>
                      <a:r>
                        <a:rPr lang="en-US" sz="1600" b="1" i="0" u="none" strike="noStrike" baseline="-250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17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</a:t>
                      </a:r>
                      <a:r>
                        <a:rPr lang="en-US" sz="1600" b="1" i="0" u="none" strike="noStrike" baseline="-250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18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</a:t>
                      </a:r>
                      <a:r>
                        <a:rPr lang="en-US" sz="1600" b="1" i="0" u="none" strike="noStrike" baseline="-250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19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</a:t>
                      </a:r>
                      <a:r>
                        <a:rPr lang="en-US" sz="1600" b="1" i="0" u="none" strike="noStrike" baseline="-250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</a:t>
                      </a:r>
                      <a:r>
                        <a:rPr lang="en-US" sz="1600" b="1" i="0" u="none" strike="noStrike" baseline="-250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21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93710"/>
                  </a:ext>
                </a:extLst>
              </a:tr>
              <a:tr h="4284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位置码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00001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00010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00011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00100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00101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00110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00111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01000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01001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01010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01011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01100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01101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01110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01111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10000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10001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10010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10011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10100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10101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193114"/>
                  </a:ext>
                </a:extLst>
              </a:tr>
              <a:tr h="49536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对应位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</a:t>
                      </a:r>
                      <a:r>
                        <a:rPr lang="en-US" sz="1600" b="1" i="0" u="none" strike="noStrike" baseline="-25000" dirty="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66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</a:t>
                      </a:r>
                      <a:r>
                        <a:rPr lang="en-US" sz="1600" b="1" i="0" u="none" strike="noStrike" baseline="-25000" dirty="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66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D</a:t>
                      </a:r>
                      <a:r>
                        <a:rPr lang="en-US" sz="16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</a:t>
                      </a:r>
                      <a:r>
                        <a:rPr lang="en-US" sz="1600" b="1" i="0" u="none" strike="noStrike" baseline="-250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</a:t>
                      </a:r>
                      <a:endParaRPr lang="en-US" sz="1600" b="1" i="0" u="none" strike="noStrike">
                        <a:solidFill>
                          <a:srgbClr val="0066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D</a:t>
                      </a:r>
                      <a:r>
                        <a:rPr lang="en-US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D</a:t>
                      </a:r>
                      <a:r>
                        <a:rPr lang="en-US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D</a:t>
                      </a:r>
                      <a:r>
                        <a:rPr lang="en-US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</a:t>
                      </a:r>
                      <a:r>
                        <a:rPr lang="en-US" sz="1600" b="1" i="0" u="none" strike="noStrike" baseline="-25000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66FF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D</a:t>
                      </a:r>
                      <a:r>
                        <a:rPr lang="en-US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D</a:t>
                      </a:r>
                      <a:r>
                        <a:rPr lang="en-US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D</a:t>
                      </a:r>
                      <a:r>
                        <a:rPr lang="en-US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66FF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335551"/>
                  </a:ext>
                </a:extLst>
              </a:tr>
              <a:tr h="4953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G</a:t>
                      </a:r>
                      <a:r>
                        <a:rPr lang="en-US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组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47129"/>
                  </a:ext>
                </a:extLst>
              </a:tr>
              <a:tr h="4953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G</a:t>
                      </a:r>
                      <a:r>
                        <a:rPr lang="en-US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组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063223"/>
                  </a:ext>
                </a:extLst>
              </a:tr>
              <a:tr h="4953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G</a:t>
                      </a:r>
                      <a:r>
                        <a:rPr lang="en-US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组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73706"/>
                  </a:ext>
                </a:extLst>
              </a:tr>
              <a:tr h="4953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G</a:t>
                      </a:r>
                      <a:r>
                        <a:rPr lang="en-US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组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√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021633"/>
                  </a:ext>
                </a:extLst>
              </a:tr>
              <a:tr h="4953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G</a:t>
                      </a:r>
                      <a:r>
                        <a:rPr lang="en-US" sz="16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组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　</a:t>
                      </a:r>
                    </a:p>
                  </a:txBody>
                  <a:tcPr marL="6496" marR="6496" marT="64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477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25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</a:t>
            </a:r>
            <a:r>
              <a:rPr lang="zh-CN" altLang="en-US" dirty="0" smtClean="0"/>
              <a:t>明编码电路</a:t>
            </a:r>
            <a:r>
              <a:rPr lang="zh-CN" altLang="en-US" dirty="0"/>
              <a:t>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在海明编码电路中实现对应的逻辑关系</a:t>
            </a:r>
            <a:endParaRPr lang="en-US" altLang="zh-CN" dirty="0" smtClean="0"/>
          </a:p>
          <a:p>
            <a:r>
              <a:rPr lang="en-US" altLang="zh-CN" dirty="0" smtClean="0"/>
              <a:t>16</a:t>
            </a:r>
            <a:r>
              <a:rPr lang="zh-CN" altLang="en-US" dirty="0" smtClean="0"/>
              <a:t>位原始数据 </a:t>
            </a:r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zh-CN" dirty="0" smtClean="0">
                <a:sym typeface="Wingdings" panose="05000000000000000000" pitchFamily="2" charset="2"/>
              </a:rPr>
              <a:t> </a:t>
            </a:r>
            <a:r>
              <a:rPr lang="en-US" altLang="zh-CN" dirty="0" smtClean="0"/>
              <a:t>22</a:t>
            </a:r>
            <a:r>
              <a:rPr lang="zh-CN" altLang="en-US" dirty="0" smtClean="0"/>
              <a:t>位海明码</a:t>
            </a:r>
            <a:endParaRPr lang="zh-CN" altLang="en-US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22" y="3033500"/>
            <a:ext cx="11361737" cy="221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6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海明解码电路</a:t>
            </a:r>
            <a:r>
              <a:rPr lang="zh-CN" altLang="en-US" dirty="0" smtClean="0"/>
              <a:t>实现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11332702" cy="5637024"/>
          </a:xfrm>
        </p:spPr>
        <p:txBody>
          <a:bodyPr/>
          <a:lstStyle/>
          <a:p>
            <a:r>
              <a:rPr lang="zh-CN" altLang="en-US" dirty="0"/>
              <a:t>在海</a:t>
            </a:r>
            <a:r>
              <a:rPr lang="zh-CN" altLang="en-US" dirty="0" smtClean="0"/>
              <a:t>明解码电路</a:t>
            </a:r>
            <a:r>
              <a:rPr lang="zh-CN" altLang="en-US" dirty="0"/>
              <a:t>中实现对应的逻辑关系</a:t>
            </a:r>
            <a:endParaRPr lang="en-US" altLang="zh-CN" dirty="0"/>
          </a:p>
          <a:p>
            <a:pPr lvl="1"/>
            <a:r>
              <a:rPr lang="zh-CN" altLang="en-US" dirty="0" smtClean="0"/>
              <a:t>导教班版本已经给出部分逻辑，生成了所有的检错码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请大家在已有逻辑基础上给出如下输出的逻辑实现（假设无三位错）</a:t>
            </a:r>
            <a:endParaRPr lang="en-US" altLang="zh-CN" dirty="0" smtClean="0"/>
          </a:p>
          <a:p>
            <a:pPr lvl="2"/>
            <a:r>
              <a:rPr lang="zh-CN" altLang="en-US" dirty="0"/>
              <a:t>无</a:t>
            </a:r>
            <a:r>
              <a:rPr lang="zh-CN" altLang="en-US" dirty="0" smtClean="0"/>
              <a:t>错误标识、</a:t>
            </a:r>
            <a:r>
              <a:rPr lang="en-US" altLang="zh-CN" dirty="0" smtClean="0"/>
              <a:t>1</a:t>
            </a:r>
            <a:r>
              <a:rPr lang="zh-CN" altLang="en-US" dirty="0" smtClean="0"/>
              <a:t>位错标识、</a:t>
            </a:r>
            <a:r>
              <a:rPr lang="en-US" altLang="zh-CN" dirty="0" smtClean="0"/>
              <a:t>2</a:t>
            </a:r>
            <a:r>
              <a:rPr lang="zh-CN" altLang="en-US" dirty="0" smtClean="0"/>
              <a:t>位错标识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607" y="2900716"/>
            <a:ext cx="10112109" cy="332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海明校验编</a:t>
            </a:r>
            <a:r>
              <a:rPr lang="zh-CN" altLang="en-US" dirty="0" smtClean="0"/>
              <a:t>解码传输测试（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号文件  海明传输测试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海明编码检测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650"/>
          <a:stretch/>
        </p:blipFill>
        <p:spPr>
          <a:xfrm>
            <a:off x="1468892" y="845507"/>
            <a:ext cx="9246733" cy="578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一、数据表示实验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271361" cy="5637024"/>
          </a:xfrm>
        </p:spPr>
        <p:txBody>
          <a:bodyPr/>
          <a:lstStyle/>
          <a:p>
            <a:r>
              <a:rPr lang="zh-CN" altLang="en-US" dirty="0" smtClean="0"/>
              <a:t>数据表示程序验证性实验 （学生课后学习辅助材料）</a:t>
            </a:r>
            <a:endParaRPr lang="en-US" altLang="zh-CN" dirty="0" smtClean="0"/>
          </a:p>
          <a:p>
            <a:r>
              <a:rPr lang="zh-CN" altLang="zh-CN" dirty="0" smtClean="0"/>
              <a:t>汉字编码</a:t>
            </a:r>
            <a:r>
              <a:rPr lang="zh-CN" altLang="zh-CN" dirty="0"/>
              <a:t>转换</a:t>
            </a:r>
            <a:r>
              <a:rPr lang="zh-CN" altLang="zh-CN" dirty="0" smtClean="0"/>
              <a:t>实验</a:t>
            </a:r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分钟）</a:t>
            </a:r>
            <a:endParaRPr lang="en-US" altLang="zh-CN" dirty="0" smtClean="0"/>
          </a:p>
          <a:p>
            <a:r>
              <a:rPr lang="zh-CN" altLang="en-US" dirty="0"/>
              <a:t>校验</a:t>
            </a:r>
            <a:r>
              <a:rPr lang="zh-CN" altLang="en-US" dirty="0" smtClean="0"/>
              <a:t>码实验   </a:t>
            </a:r>
            <a:r>
              <a:rPr lang="en-US" altLang="zh-CN" dirty="0" smtClean="0"/>
              <a:t>(2</a:t>
            </a:r>
            <a:r>
              <a:rPr lang="zh-CN" altLang="en-US" dirty="0" smtClean="0"/>
              <a:t>选</a:t>
            </a:r>
            <a:r>
              <a:rPr lang="en-US" altLang="zh-CN" dirty="0" smtClean="0"/>
              <a:t>1)</a:t>
            </a:r>
          </a:p>
          <a:p>
            <a:pPr lvl="1"/>
            <a:r>
              <a:rPr lang="zh-CN" altLang="zh-CN" dirty="0" smtClean="0"/>
              <a:t>海</a:t>
            </a:r>
            <a:r>
              <a:rPr lang="zh-CN" altLang="zh-CN" dirty="0"/>
              <a:t>明编码设计</a:t>
            </a:r>
            <a:r>
              <a:rPr lang="zh-CN" altLang="zh-CN" dirty="0" smtClean="0"/>
              <a:t>实验</a:t>
            </a:r>
            <a:r>
              <a:rPr lang="zh-CN" altLang="en-US" dirty="0" smtClean="0"/>
              <a:t>（</a:t>
            </a:r>
            <a:r>
              <a:rPr lang="en-US" altLang="zh-CN" dirty="0" smtClean="0"/>
              <a:t>8</a:t>
            </a:r>
            <a:r>
              <a:rPr lang="zh-CN" altLang="en-US" dirty="0" smtClean="0"/>
              <a:t>小时）</a:t>
            </a:r>
            <a:endParaRPr lang="zh-CN" altLang="zh-CN" dirty="0"/>
          </a:p>
          <a:p>
            <a:pPr lvl="1"/>
            <a:r>
              <a:rPr lang="en-US" altLang="zh-CN" dirty="0"/>
              <a:t>CRC</a:t>
            </a:r>
            <a:r>
              <a:rPr lang="zh-CN" altLang="zh-CN" dirty="0"/>
              <a:t>编码设计实验</a:t>
            </a:r>
            <a:r>
              <a:rPr lang="zh-CN" altLang="en-US" dirty="0"/>
              <a:t>（</a:t>
            </a:r>
            <a:r>
              <a:rPr lang="en-US" altLang="zh-CN" dirty="0"/>
              <a:t>10</a:t>
            </a:r>
            <a:r>
              <a:rPr lang="zh-CN" altLang="en-US" dirty="0"/>
              <a:t>小时）</a:t>
            </a:r>
            <a:endParaRPr lang="en-US" altLang="zh-CN" dirty="0"/>
          </a:p>
          <a:p>
            <a:r>
              <a:rPr lang="zh-CN" altLang="zh-CN" u="sng" dirty="0" smtClean="0">
                <a:solidFill>
                  <a:srgbClr val="0070C0"/>
                </a:solidFill>
              </a:rPr>
              <a:t>编码</a:t>
            </a:r>
            <a:r>
              <a:rPr lang="zh-CN" altLang="zh-CN" u="sng" dirty="0">
                <a:solidFill>
                  <a:srgbClr val="0070C0"/>
                </a:solidFill>
              </a:rPr>
              <a:t>流水传输</a:t>
            </a:r>
            <a:r>
              <a:rPr lang="zh-CN" altLang="zh-CN" u="sng" dirty="0" smtClean="0">
                <a:solidFill>
                  <a:srgbClr val="0070C0"/>
                </a:solidFill>
              </a:rPr>
              <a:t>实验</a:t>
            </a:r>
            <a:r>
              <a:rPr lang="zh-CN" altLang="en-US" u="sng" dirty="0" smtClean="0">
                <a:solidFill>
                  <a:srgbClr val="0070C0"/>
                </a:solidFill>
              </a:rPr>
              <a:t>（</a:t>
            </a:r>
            <a:r>
              <a:rPr lang="en-US" altLang="zh-CN" u="sng" dirty="0" smtClean="0">
                <a:solidFill>
                  <a:srgbClr val="0070C0"/>
                </a:solidFill>
              </a:rPr>
              <a:t>1</a:t>
            </a:r>
            <a:r>
              <a:rPr lang="zh-CN" altLang="en-US" u="sng" dirty="0" smtClean="0">
                <a:solidFill>
                  <a:srgbClr val="0070C0"/>
                </a:solidFill>
              </a:rPr>
              <a:t>小时）</a:t>
            </a:r>
            <a:endParaRPr lang="zh-CN" altLang="zh-CN" u="sng" dirty="0">
              <a:solidFill>
                <a:srgbClr val="0070C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289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计算机专业硬件实验方式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传统分离元件连线实验</a:t>
            </a:r>
            <a:endParaRPr lang="en-US" altLang="zh-CN" dirty="0" smtClean="0"/>
          </a:p>
          <a:p>
            <a:pPr lvl="1"/>
            <a:r>
              <a:rPr lang="zh-CN" altLang="en-US" dirty="0"/>
              <a:t>轻</a:t>
            </a:r>
            <a:r>
              <a:rPr lang="zh-CN" altLang="en-US" dirty="0" smtClean="0"/>
              <a:t>设计，调试难，指导难，验收难，成本高，场地大</a:t>
            </a:r>
            <a:endParaRPr lang="en-US" altLang="zh-CN" dirty="0"/>
          </a:p>
          <a:p>
            <a:r>
              <a:rPr lang="en-US" altLang="zh-CN" dirty="0" smtClean="0"/>
              <a:t>FPGA</a:t>
            </a:r>
            <a:r>
              <a:rPr lang="zh-CN" altLang="en-US" dirty="0" smtClean="0"/>
              <a:t>开发板模式</a:t>
            </a:r>
            <a:endParaRPr lang="en-US" altLang="zh-CN" dirty="0" smtClean="0"/>
          </a:p>
          <a:p>
            <a:pPr lvl="1"/>
            <a:r>
              <a:rPr lang="zh-CN" altLang="en-US" dirty="0"/>
              <a:t>重</a:t>
            </a:r>
            <a:r>
              <a:rPr lang="zh-CN" altLang="en-US" dirty="0" smtClean="0"/>
              <a:t>设计，调试难，指导更难，验收简单，抄袭易，场地小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学习周期长，需重构课程教学体系</a:t>
            </a:r>
            <a:endParaRPr lang="en-US" altLang="zh-CN" dirty="0"/>
          </a:p>
          <a:p>
            <a:r>
              <a:rPr lang="en-US" altLang="zh-CN" dirty="0" err="1"/>
              <a:t>Logisim</a:t>
            </a:r>
            <a:r>
              <a:rPr lang="zh-CN" altLang="en-US" dirty="0"/>
              <a:t>虚拟</a:t>
            </a:r>
            <a:r>
              <a:rPr lang="zh-CN" altLang="en-US" dirty="0" smtClean="0"/>
              <a:t>仿真实验</a:t>
            </a:r>
            <a:endParaRPr lang="en-US" altLang="zh-CN" dirty="0" smtClean="0"/>
          </a:p>
          <a:p>
            <a:pPr lvl="1"/>
            <a:r>
              <a:rPr lang="zh-CN" altLang="en-US" dirty="0"/>
              <a:t>重</a:t>
            </a:r>
            <a:r>
              <a:rPr lang="zh-CN" altLang="en-US" dirty="0" smtClean="0"/>
              <a:t>设计，调试易，指导易，验收易，零成本，难抄袭，场地不限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设计与实现分开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先在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平台设计仿真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实验台或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开发板实现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9573959"/>
              </p:ext>
            </p:extLst>
          </p:nvPr>
        </p:nvGraphicFramePr>
        <p:xfrm>
          <a:off x="8580437" y="1543050"/>
          <a:ext cx="2847975" cy="4552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6794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五段流水线模拟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驱动时钟，观察数据在流水中的传递情况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22" y="1846282"/>
            <a:ext cx="11326409" cy="382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0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海明编码</a:t>
            </a:r>
            <a:r>
              <a:rPr lang="zh-CN" altLang="en-US" dirty="0"/>
              <a:t>流水</a:t>
            </a:r>
            <a:r>
              <a:rPr lang="zh-CN" altLang="en-US" dirty="0" smtClean="0"/>
              <a:t>传输测试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466" y="966135"/>
            <a:ext cx="8249221" cy="555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4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海明编码流水传输实验</a:t>
            </a:r>
            <a:r>
              <a:rPr lang="en-US" altLang="zh-CN" dirty="0"/>
              <a:t>---</a:t>
            </a:r>
            <a:r>
              <a:rPr lang="zh-CN" altLang="en-US" dirty="0"/>
              <a:t>无重传机制</a:t>
            </a:r>
          </a:p>
        </p:txBody>
      </p:sp>
      <p:pic>
        <p:nvPicPr>
          <p:cNvPr id="4" name="流水传输无重传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5520" y="908720"/>
            <a:ext cx="8622834" cy="5570193"/>
          </a:xfrm>
        </p:spPr>
      </p:pic>
    </p:spTree>
    <p:extLst>
      <p:ext uri="{BB962C8B-B14F-4D97-AF65-F5344CB8AC3E}">
        <p14:creationId xmlns:p14="http://schemas.microsoft.com/office/powerpoint/2010/main" val="220896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海明编码</a:t>
            </a:r>
            <a:r>
              <a:rPr lang="zh-CN" altLang="en-US" dirty="0"/>
              <a:t>流水</a:t>
            </a:r>
            <a:r>
              <a:rPr lang="zh-CN" altLang="en-US" dirty="0" smtClean="0"/>
              <a:t>传输测试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11468364" cy="170642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五段流水传输：取数、编码、传输、解码、显示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发生</a:t>
            </a:r>
            <a:r>
              <a:rPr lang="en-US" altLang="zh-CN" dirty="0" smtClean="0"/>
              <a:t>1</a:t>
            </a:r>
            <a:r>
              <a:rPr lang="zh-CN" altLang="en-US" dirty="0" smtClean="0"/>
              <a:t>位错，海明编码可自动纠错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发生两位错，且当前传输数据有效，则需要发送方重传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为保证传输顺序，清空中间段数据，发送端回滚地址</a:t>
            </a:r>
            <a:endParaRPr lang="en-US" altLang="zh-CN" dirty="0" smtClean="0"/>
          </a:p>
        </p:txBody>
      </p:sp>
      <p:pic>
        <p:nvPicPr>
          <p:cNvPr id="6" name="流水传输无重传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53605"/>
          <a:stretch/>
        </p:blipFill>
        <p:spPr>
          <a:xfrm>
            <a:off x="166175" y="2716700"/>
            <a:ext cx="11873941" cy="355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4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海明编码</a:t>
            </a:r>
            <a:r>
              <a:rPr lang="zh-CN" altLang="en-US" dirty="0"/>
              <a:t>流水</a:t>
            </a:r>
            <a:r>
              <a:rPr lang="zh-CN" altLang="en-US" dirty="0" smtClean="0"/>
              <a:t>传输测试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11468364" cy="1706427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重传机制（保证接收端接收顺序和</a:t>
            </a:r>
            <a:r>
              <a:rPr lang="en-US" altLang="zh-CN" dirty="0" smtClean="0"/>
              <a:t>ROM</a:t>
            </a:r>
            <a:r>
              <a:rPr lang="zh-CN" altLang="en-US" dirty="0" smtClean="0"/>
              <a:t>中一致）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清空中间段数据（气泡逻辑）                  </a:t>
            </a:r>
            <a:r>
              <a:rPr lang="zh-CN" altLang="en-US" dirty="0" smtClean="0">
                <a:solidFill>
                  <a:srgbClr val="7030A0"/>
                </a:solidFill>
              </a:rPr>
              <a:t>类似</a:t>
            </a:r>
            <a:r>
              <a:rPr lang="zh-CN" altLang="en-US" dirty="0">
                <a:solidFill>
                  <a:srgbClr val="7030A0"/>
                </a:solidFill>
              </a:rPr>
              <a:t>指令流水线</a:t>
            </a:r>
            <a:r>
              <a:rPr lang="zh-CN" altLang="en-US" dirty="0" smtClean="0">
                <a:solidFill>
                  <a:srgbClr val="7030A0"/>
                </a:solidFill>
              </a:rPr>
              <a:t>分支处理</a:t>
            </a:r>
            <a:endParaRPr lang="en-US" altLang="zh-CN" dirty="0" smtClean="0">
              <a:solidFill>
                <a:srgbClr val="7030A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地址</a:t>
            </a:r>
            <a:r>
              <a:rPr lang="en-US" altLang="zh-CN" dirty="0" smtClean="0"/>
              <a:t>+1  </a:t>
            </a:r>
            <a:r>
              <a:rPr lang="en-US" altLang="zh-CN" dirty="0" smtClean="0">
                <a:sym typeface="Wingdings" panose="05000000000000000000" pitchFamily="2" charset="2"/>
              </a:rPr>
              <a:t>   </a:t>
            </a:r>
            <a:r>
              <a:rPr lang="zh-CN" altLang="en-US" dirty="0" smtClean="0">
                <a:sym typeface="Wingdings" panose="05000000000000000000" pitchFamily="2" charset="2"/>
              </a:rPr>
              <a:t>地址 </a:t>
            </a:r>
            <a:r>
              <a:rPr lang="en-US" altLang="zh-CN" dirty="0" smtClean="0">
                <a:sym typeface="Wingdings" panose="05000000000000000000" pitchFamily="2" charset="2"/>
              </a:rPr>
              <a:t>– 3   </a:t>
            </a:r>
            <a:r>
              <a:rPr lang="zh-CN" altLang="en-US" dirty="0" smtClean="0">
                <a:sym typeface="Wingdings" panose="05000000000000000000" pitchFamily="2" charset="2"/>
              </a:rPr>
              <a:t>增加多路选择器</a:t>
            </a:r>
            <a:r>
              <a:rPr lang="en-US" altLang="zh-CN" dirty="0" smtClean="0">
                <a:sym typeface="Wingdings" panose="05000000000000000000" pitchFamily="2" charset="2"/>
              </a:rPr>
              <a:t>      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暂停显示阶段的动作（</a:t>
            </a:r>
            <a:r>
              <a:rPr lang="en-US" altLang="zh-CN" dirty="0" smtClean="0"/>
              <a:t>Stall</a:t>
            </a:r>
            <a:r>
              <a:rPr lang="zh-CN" altLang="en-US" dirty="0" smtClean="0"/>
              <a:t>信号控制）    </a:t>
            </a:r>
            <a:r>
              <a:rPr lang="zh-CN" altLang="en-US" dirty="0" smtClean="0">
                <a:solidFill>
                  <a:srgbClr val="7030A0"/>
                </a:solidFill>
              </a:rPr>
              <a:t>类似</a:t>
            </a:r>
            <a:r>
              <a:rPr lang="zh-CN" altLang="en-US" dirty="0">
                <a:solidFill>
                  <a:srgbClr val="7030A0"/>
                </a:solidFill>
              </a:rPr>
              <a:t>指</a:t>
            </a:r>
            <a:r>
              <a:rPr lang="zh-CN" altLang="en-US" dirty="0" smtClean="0">
                <a:solidFill>
                  <a:srgbClr val="7030A0"/>
                </a:solidFill>
              </a:rPr>
              <a:t>令流水线数据相关处理</a:t>
            </a:r>
            <a:endParaRPr lang="en-US" altLang="zh-CN" dirty="0">
              <a:solidFill>
                <a:srgbClr val="7030A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CN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63" y="2796199"/>
            <a:ext cx="11689924" cy="378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0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海明编码流水传输实验</a:t>
            </a:r>
            <a:r>
              <a:rPr lang="en-US" altLang="zh-CN" dirty="0" smtClean="0"/>
              <a:t>---</a:t>
            </a:r>
            <a:r>
              <a:rPr lang="zh-CN" altLang="en-US" dirty="0" smtClean="0"/>
              <a:t>二位错重传</a:t>
            </a:r>
            <a:endParaRPr lang="zh-CN" altLang="en-US" dirty="0"/>
          </a:p>
        </p:txBody>
      </p:sp>
      <p:pic>
        <p:nvPicPr>
          <p:cNvPr id="4" name="9AC831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3126"/>
          <a:stretch/>
        </p:blipFill>
        <p:spPr>
          <a:xfrm>
            <a:off x="978581" y="1533524"/>
            <a:ext cx="10657874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2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一、数据表示实验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271361" cy="5637024"/>
          </a:xfrm>
        </p:spPr>
        <p:txBody>
          <a:bodyPr/>
          <a:lstStyle/>
          <a:p>
            <a:r>
              <a:rPr lang="zh-CN" altLang="en-US" dirty="0" smtClean="0"/>
              <a:t>数据表示程序验证性实验 （学生课后学习辅助材料）</a:t>
            </a:r>
            <a:endParaRPr lang="en-US" altLang="zh-CN" dirty="0" smtClean="0"/>
          </a:p>
          <a:p>
            <a:r>
              <a:rPr lang="zh-CN" altLang="zh-CN" dirty="0" smtClean="0"/>
              <a:t>汉字编码</a:t>
            </a:r>
            <a:r>
              <a:rPr lang="zh-CN" altLang="zh-CN" dirty="0"/>
              <a:t>转换</a:t>
            </a:r>
            <a:r>
              <a:rPr lang="zh-CN" altLang="zh-CN" dirty="0" smtClean="0"/>
              <a:t>实验</a:t>
            </a:r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分钟）</a:t>
            </a:r>
            <a:endParaRPr lang="en-US" altLang="zh-CN" dirty="0" smtClean="0"/>
          </a:p>
          <a:p>
            <a:r>
              <a:rPr lang="zh-CN" altLang="en-US" dirty="0"/>
              <a:t>校验</a:t>
            </a:r>
            <a:r>
              <a:rPr lang="zh-CN" altLang="en-US" dirty="0" smtClean="0"/>
              <a:t>码实验   </a:t>
            </a:r>
            <a:r>
              <a:rPr lang="en-US" altLang="zh-CN" dirty="0" smtClean="0"/>
              <a:t>(2</a:t>
            </a:r>
            <a:r>
              <a:rPr lang="zh-CN" altLang="en-US" dirty="0" smtClean="0"/>
              <a:t>选</a:t>
            </a:r>
            <a:r>
              <a:rPr lang="en-US" altLang="zh-CN" dirty="0" smtClean="0"/>
              <a:t>1)</a:t>
            </a:r>
          </a:p>
          <a:p>
            <a:pPr lvl="1"/>
            <a:r>
              <a:rPr lang="zh-CN" altLang="zh-CN" dirty="0" smtClean="0"/>
              <a:t>海</a:t>
            </a:r>
            <a:r>
              <a:rPr lang="zh-CN" altLang="zh-CN" dirty="0"/>
              <a:t>明编码设计</a:t>
            </a:r>
            <a:r>
              <a:rPr lang="zh-CN" altLang="zh-CN" dirty="0" smtClean="0"/>
              <a:t>实验</a:t>
            </a:r>
            <a:r>
              <a:rPr lang="zh-CN" altLang="en-US" dirty="0" smtClean="0"/>
              <a:t>（</a:t>
            </a:r>
            <a:r>
              <a:rPr lang="en-US" altLang="zh-CN" dirty="0" smtClean="0"/>
              <a:t>8</a:t>
            </a:r>
            <a:r>
              <a:rPr lang="zh-CN" altLang="en-US" dirty="0" smtClean="0"/>
              <a:t>小时）</a:t>
            </a:r>
            <a:endParaRPr lang="zh-CN" altLang="zh-CN" dirty="0"/>
          </a:p>
          <a:p>
            <a:pPr lvl="1"/>
            <a:r>
              <a:rPr lang="en-US" altLang="zh-CN" u="sng" dirty="0" smtClean="0">
                <a:solidFill>
                  <a:srgbClr val="0070C0"/>
                </a:solidFill>
              </a:rPr>
              <a:t>CRC</a:t>
            </a:r>
            <a:r>
              <a:rPr lang="zh-CN" altLang="zh-CN" u="sng" dirty="0">
                <a:solidFill>
                  <a:srgbClr val="0070C0"/>
                </a:solidFill>
              </a:rPr>
              <a:t>编码设计</a:t>
            </a:r>
            <a:r>
              <a:rPr lang="zh-CN" altLang="zh-CN" u="sng" dirty="0" smtClean="0">
                <a:solidFill>
                  <a:srgbClr val="0070C0"/>
                </a:solidFill>
              </a:rPr>
              <a:t>实验</a:t>
            </a:r>
            <a:r>
              <a:rPr lang="zh-CN" altLang="en-US" u="sng" dirty="0" smtClean="0">
                <a:solidFill>
                  <a:srgbClr val="0070C0"/>
                </a:solidFill>
              </a:rPr>
              <a:t>（</a:t>
            </a:r>
            <a:r>
              <a:rPr lang="en-US" altLang="zh-CN" u="sng" dirty="0" smtClean="0">
                <a:solidFill>
                  <a:srgbClr val="0070C0"/>
                </a:solidFill>
              </a:rPr>
              <a:t>10</a:t>
            </a:r>
            <a:r>
              <a:rPr lang="zh-CN" altLang="en-US" u="sng" dirty="0" smtClean="0">
                <a:solidFill>
                  <a:srgbClr val="0070C0"/>
                </a:solidFill>
              </a:rPr>
              <a:t>小时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zh-CN" dirty="0" smtClean="0"/>
              <a:t>编码</a:t>
            </a:r>
            <a:r>
              <a:rPr lang="zh-CN" altLang="zh-CN" dirty="0"/>
              <a:t>流水传输</a:t>
            </a:r>
            <a:r>
              <a:rPr lang="zh-CN" altLang="zh-CN" dirty="0" smtClean="0"/>
              <a:t>实验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小时）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627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CRC</a:t>
            </a:r>
            <a:r>
              <a:rPr lang="zh-CN" altLang="en-US" dirty="0" smtClean="0"/>
              <a:t>校验实验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11370802" cy="5637024"/>
          </a:xfrm>
        </p:spPr>
        <p:txBody>
          <a:bodyPr/>
          <a:lstStyle/>
          <a:p>
            <a:r>
              <a:rPr lang="zh-CN" altLang="zh-CN" dirty="0"/>
              <a:t>学生掌握</a:t>
            </a:r>
            <a:r>
              <a:rPr lang="en-US" altLang="zh-CN" dirty="0"/>
              <a:t>CRC</a:t>
            </a:r>
            <a:r>
              <a:rPr lang="zh-CN" altLang="zh-CN" dirty="0"/>
              <a:t>循环冗余校验码的基本原理，能看懂串行</a:t>
            </a:r>
            <a:r>
              <a:rPr lang="en-US" altLang="zh-CN" dirty="0"/>
              <a:t>CRC</a:t>
            </a:r>
            <a:r>
              <a:rPr lang="zh-CN" altLang="zh-CN" dirty="0"/>
              <a:t>编解码电路，并利用所学数字逻辑知识设计实现</a:t>
            </a:r>
            <a:r>
              <a:rPr lang="en-US" altLang="zh-CN" dirty="0"/>
              <a:t>GB2312</a:t>
            </a:r>
            <a:r>
              <a:rPr lang="zh-CN" altLang="zh-CN" dirty="0"/>
              <a:t>编码</a:t>
            </a:r>
            <a:r>
              <a:rPr lang="en-US" altLang="zh-CN" dirty="0"/>
              <a:t>16</a:t>
            </a:r>
            <a:r>
              <a:rPr lang="zh-CN" altLang="zh-CN" dirty="0"/>
              <a:t>位数据的并行</a:t>
            </a:r>
            <a:r>
              <a:rPr lang="en-US" altLang="zh-CN" dirty="0"/>
              <a:t>CRC</a:t>
            </a:r>
            <a:r>
              <a:rPr lang="zh-CN" altLang="zh-CN" dirty="0"/>
              <a:t>编解码电路。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97" y="2259524"/>
            <a:ext cx="11626854" cy="348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8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CRC</a:t>
            </a:r>
            <a:r>
              <a:rPr lang="zh-CN" altLang="en-US" dirty="0" smtClean="0"/>
              <a:t>校验实验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311126" y="1297589"/>
            <a:ext cx="3563078" cy="4967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dist="508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670751" y="1782318"/>
            <a:ext cx="268985" cy="4107560"/>
            <a:chOff x="600903" y="1712214"/>
            <a:chExt cx="268985" cy="4107560"/>
          </a:xfrm>
        </p:grpSpPr>
        <p:sp>
          <p:nvSpPr>
            <p:cNvPr id="8" name="矩形 7"/>
            <p:cNvSpPr/>
            <p:nvPr/>
          </p:nvSpPr>
          <p:spPr>
            <a:xfrm>
              <a:off x="600903" y="1712214"/>
              <a:ext cx="268985" cy="316611"/>
            </a:xfrm>
            <a:prstGeom prst="rect">
              <a:avLst/>
            </a:prstGeom>
            <a:solidFill>
              <a:srgbClr val="A8DEE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sz="12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00903" y="5503163"/>
              <a:ext cx="268985" cy="31661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sz="1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接箭头连接符 9"/>
            <p:cNvCxnSpPr>
              <a:stCxn id="8" idx="2"/>
              <a:endCxn id="9" idx="0"/>
            </p:cNvCxnSpPr>
            <p:nvPr/>
          </p:nvCxnSpPr>
          <p:spPr>
            <a:xfrm>
              <a:off x="735396" y="2028825"/>
              <a:ext cx="0" cy="347433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932202" y="1782318"/>
            <a:ext cx="268985" cy="4107560"/>
            <a:chOff x="600903" y="1712214"/>
            <a:chExt cx="268985" cy="4107560"/>
          </a:xfrm>
        </p:grpSpPr>
        <p:sp>
          <p:nvSpPr>
            <p:cNvPr id="12" name="矩形 11"/>
            <p:cNvSpPr/>
            <p:nvPr/>
          </p:nvSpPr>
          <p:spPr>
            <a:xfrm>
              <a:off x="600903" y="1712214"/>
              <a:ext cx="268985" cy="316611"/>
            </a:xfrm>
            <a:prstGeom prst="rect">
              <a:avLst/>
            </a:prstGeom>
            <a:solidFill>
              <a:srgbClr val="A8DEE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sz="1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00903" y="5503163"/>
              <a:ext cx="268985" cy="31661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sz="1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箭头连接符 13"/>
            <p:cNvCxnSpPr>
              <a:stCxn id="12" idx="2"/>
              <a:endCxn id="13" idx="0"/>
            </p:cNvCxnSpPr>
            <p:nvPr/>
          </p:nvCxnSpPr>
          <p:spPr>
            <a:xfrm>
              <a:off x="735396" y="2028825"/>
              <a:ext cx="0" cy="347433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2193653" y="1782318"/>
            <a:ext cx="268985" cy="4107560"/>
            <a:chOff x="600903" y="1712214"/>
            <a:chExt cx="268985" cy="4107560"/>
          </a:xfrm>
        </p:grpSpPr>
        <p:sp>
          <p:nvSpPr>
            <p:cNvPr id="16" name="矩形 15"/>
            <p:cNvSpPr/>
            <p:nvPr/>
          </p:nvSpPr>
          <p:spPr>
            <a:xfrm>
              <a:off x="600903" y="1712214"/>
              <a:ext cx="268985" cy="316611"/>
            </a:xfrm>
            <a:prstGeom prst="rect">
              <a:avLst/>
            </a:prstGeom>
            <a:solidFill>
              <a:srgbClr val="A8DEE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sz="1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00903" y="5503163"/>
              <a:ext cx="268985" cy="31661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sz="1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17"/>
            <p:cNvCxnSpPr>
              <a:stCxn id="16" idx="2"/>
              <a:endCxn id="17" idx="0"/>
            </p:cNvCxnSpPr>
            <p:nvPr/>
          </p:nvCxnSpPr>
          <p:spPr>
            <a:xfrm>
              <a:off x="735396" y="2028825"/>
              <a:ext cx="0" cy="347433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2455104" y="1782318"/>
            <a:ext cx="268985" cy="4107560"/>
            <a:chOff x="600903" y="1712214"/>
            <a:chExt cx="268985" cy="4107560"/>
          </a:xfrm>
        </p:grpSpPr>
        <p:sp>
          <p:nvSpPr>
            <p:cNvPr id="20" name="矩形 19"/>
            <p:cNvSpPr/>
            <p:nvPr/>
          </p:nvSpPr>
          <p:spPr>
            <a:xfrm>
              <a:off x="600903" y="1712214"/>
              <a:ext cx="268985" cy="316611"/>
            </a:xfrm>
            <a:prstGeom prst="rect">
              <a:avLst/>
            </a:prstGeom>
            <a:solidFill>
              <a:srgbClr val="A8DEE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sz="1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00903" y="5503163"/>
              <a:ext cx="268985" cy="31661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 algn="ctr"/>
              <a:endParaRPr lang="zh-CN" altLang="en-US" sz="16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接箭头连接符 21"/>
            <p:cNvCxnSpPr>
              <a:stCxn id="20" idx="2"/>
              <a:endCxn id="21" idx="0"/>
            </p:cNvCxnSpPr>
            <p:nvPr/>
          </p:nvCxnSpPr>
          <p:spPr>
            <a:xfrm>
              <a:off x="735396" y="2028825"/>
              <a:ext cx="0" cy="347433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/>
        </p:nvSpPr>
        <p:spPr>
          <a:xfrm>
            <a:off x="2729492" y="3880629"/>
            <a:ext cx="1666114" cy="4381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508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CRC</a:t>
            </a:r>
            <a:r>
              <a:rPr lang="zh-CN" altLang="en-US" sz="1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编码电路</a:t>
            </a:r>
            <a:endParaRPr lang="en-US" altLang="zh-CN" sz="1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724088" y="5573267"/>
            <a:ext cx="268985" cy="316611"/>
          </a:xfrm>
          <a:prstGeom prst="rect">
            <a:avLst/>
          </a:prstGeom>
          <a:solidFill>
            <a:srgbClr val="FCCC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1"/>
          <a:lstStyle/>
          <a:p>
            <a:pPr algn="ctr"/>
            <a:endParaRPr lang="zh-CN" altLang="en-US" sz="160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987319" y="5573267"/>
            <a:ext cx="251076" cy="316611"/>
          </a:xfrm>
          <a:prstGeom prst="rect">
            <a:avLst/>
          </a:prstGeom>
          <a:solidFill>
            <a:srgbClr val="FCCC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1"/>
          <a:lstStyle/>
          <a:p>
            <a:pPr algn="ctr"/>
            <a:endParaRPr lang="zh-CN" altLang="en-US" sz="160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38395" y="5573267"/>
            <a:ext cx="251076" cy="316611"/>
          </a:xfrm>
          <a:prstGeom prst="rect">
            <a:avLst/>
          </a:prstGeom>
          <a:solidFill>
            <a:srgbClr val="FCCC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1"/>
          <a:lstStyle/>
          <a:p>
            <a:pPr algn="ctr"/>
            <a:endParaRPr lang="zh-CN" altLang="en-US" sz="160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" name="肘形连接符 26"/>
          <p:cNvCxnSpPr>
            <a:endCxn id="25" idx="0"/>
          </p:cNvCxnSpPr>
          <p:nvPr/>
        </p:nvCxnSpPr>
        <p:spPr>
          <a:xfrm rot="5400000">
            <a:off x="2685092" y="4746544"/>
            <a:ext cx="1254488" cy="39895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852524" y="3432147"/>
            <a:ext cx="0" cy="448014"/>
          </a:xfrm>
          <a:prstGeom prst="straightConnector1">
            <a:avLst/>
          </a:prstGeom>
          <a:ln w="28575" cap="sq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079350" y="3162594"/>
            <a:ext cx="0" cy="717567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3306176" y="2943584"/>
            <a:ext cx="0" cy="936577"/>
          </a:xfrm>
          <a:prstGeom prst="straightConnector1">
            <a:avLst/>
          </a:prstGeom>
          <a:ln w="28575" cap="sq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3533002" y="2711809"/>
            <a:ext cx="0" cy="1168352"/>
          </a:xfrm>
          <a:prstGeom prst="straightConnector1">
            <a:avLst/>
          </a:prstGeom>
          <a:ln w="28575" cap="sq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3759828" y="2516471"/>
            <a:ext cx="0" cy="136369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3986654" y="2491458"/>
            <a:ext cx="0" cy="1388703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4213480" y="2491458"/>
            <a:ext cx="0" cy="1388703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799948" y="3407134"/>
            <a:ext cx="1052576" cy="0"/>
          </a:xfrm>
          <a:prstGeom prst="line">
            <a:avLst/>
          </a:prstGeom>
          <a:ln w="28575" cap="sq">
            <a:solidFill>
              <a:schemeClr val="tx1"/>
            </a:solidFill>
            <a:headEnd type="oval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2059164" y="3175359"/>
            <a:ext cx="1002135" cy="0"/>
          </a:xfrm>
          <a:prstGeom prst="line">
            <a:avLst/>
          </a:prstGeom>
          <a:ln w="28575" cap="sq">
            <a:solidFill>
              <a:schemeClr val="tx1"/>
            </a:solidFill>
            <a:headEnd type="oval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2320615" y="2943584"/>
            <a:ext cx="985561" cy="0"/>
          </a:xfrm>
          <a:prstGeom prst="line">
            <a:avLst/>
          </a:prstGeom>
          <a:ln w="28575" cap="sq">
            <a:solidFill>
              <a:schemeClr val="tx1"/>
            </a:solidFill>
            <a:headEnd type="oval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2586569" y="2711809"/>
            <a:ext cx="933894" cy="0"/>
          </a:xfrm>
          <a:prstGeom prst="line">
            <a:avLst/>
          </a:prstGeom>
          <a:ln w="28575" cap="sq">
            <a:solidFill>
              <a:schemeClr val="tx1"/>
            </a:solidFill>
            <a:headEnd type="oval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3582690" y="2130167"/>
            <a:ext cx="807928" cy="378055"/>
            <a:chOff x="2512842" y="2196974"/>
            <a:chExt cx="807928" cy="378055"/>
          </a:xfrm>
        </p:grpSpPr>
        <p:sp>
          <p:nvSpPr>
            <p:cNvPr id="40" name="矩形 39"/>
            <p:cNvSpPr/>
            <p:nvPr/>
          </p:nvSpPr>
          <p:spPr>
            <a:xfrm>
              <a:off x="2512842" y="2236475"/>
              <a:ext cx="3738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16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729896" y="2196974"/>
              <a:ext cx="373820" cy="2564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baseline="-2500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…</a:t>
              </a:r>
              <a:endParaRPr lang="zh-CN" altLang="en-US" sz="1600" b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946950" y="2236475"/>
              <a:ext cx="3738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16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3" name="肘形连接符 42"/>
          <p:cNvCxnSpPr/>
          <p:nvPr/>
        </p:nvCxnSpPr>
        <p:spPr>
          <a:xfrm rot="5400000">
            <a:off x="2411602" y="4785701"/>
            <a:ext cx="1219610" cy="340093"/>
          </a:xfrm>
          <a:prstGeom prst="bentConnector3">
            <a:avLst>
              <a:gd name="adj1" fmla="val 34380"/>
            </a:avLst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/>
          <p:nvPr/>
        </p:nvCxnSpPr>
        <p:spPr>
          <a:xfrm rot="5400000">
            <a:off x="3007631" y="4713017"/>
            <a:ext cx="1212759" cy="478611"/>
          </a:xfrm>
          <a:prstGeom prst="bentConnector3">
            <a:avLst>
              <a:gd name="adj1" fmla="val 65708"/>
            </a:avLst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4026170" y="4491908"/>
            <a:ext cx="3738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余数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624248" y="1733554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600" baseline="-250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128429" y="1740717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6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393843" y="1740717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6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889662" y="1737091"/>
            <a:ext cx="373820" cy="256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624248" y="5539283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600" baseline="-250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128429" y="5546446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6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393843" y="5546446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6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889662" y="5542820"/>
            <a:ext cx="373820" cy="256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925155" y="5502584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171780" y="5531942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6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686372" y="5535799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600" baseline="-250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788612" y="5910957"/>
            <a:ext cx="15612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CRC</a:t>
            </a:r>
            <a:r>
              <a:rPr lang="zh-CN" altLang="en-US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校验码</a:t>
            </a:r>
            <a:endParaRPr lang="zh-CN" altLang="en-US" sz="14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413008" y="1483858"/>
            <a:ext cx="15612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原始数据</a:t>
            </a:r>
            <a:endParaRPr lang="zh-CN" altLang="en-US" sz="14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715481" y="1355720"/>
            <a:ext cx="15612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编码</a:t>
            </a:r>
            <a:endParaRPr lang="zh-CN" altLang="en-US" sz="14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280655" y="922902"/>
            <a:ext cx="1561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发送方</a:t>
            </a:r>
            <a:endParaRPr lang="zh-CN" altLang="en-US" sz="1600" b="1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814468" y="1297589"/>
            <a:ext cx="4297741" cy="4967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dist="508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9131209" y="1782318"/>
            <a:ext cx="268985" cy="316611"/>
          </a:xfrm>
          <a:prstGeom prst="rect">
            <a:avLst/>
          </a:prstGeom>
          <a:solidFill>
            <a:srgbClr val="A8DEE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1"/>
          <a:lstStyle/>
          <a:p>
            <a:pPr algn="ctr"/>
            <a:endParaRPr lang="zh-CN" altLang="en-US" sz="120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9392660" y="1782318"/>
            <a:ext cx="268985" cy="316611"/>
          </a:xfrm>
          <a:prstGeom prst="rect">
            <a:avLst/>
          </a:prstGeom>
          <a:solidFill>
            <a:srgbClr val="A8DEE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1"/>
          <a:lstStyle/>
          <a:p>
            <a:pPr algn="ctr"/>
            <a:endParaRPr lang="zh-CN" altLang="en-US" sz="160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654111" y="1782318"/>
            <a:ext cx="268985" cy="316611"/>
          </a:xfrm>
          <a:prstGeom prst="rect">
            <a:avLst/>
          </a:prstGeom>
          <a:solidFill>
            <a:srgbClr val="A8DEE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1"/>
          <a:lstStyle/>
          <a:p>
            <a:pPr algn="ctr"/>
            <a:endParaRPr lang="zh-CN" altLang="en-US" sz="160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9915562" y="1782318"/>
            <a:ext cx="268985" cy="316611"/>
          </a:xfrm>
          <a:prstGeom prst="rect">
            <a:avLst/>
          </a:prstGeom>
          <a:solidFill>
            <a:srgbClr val="A8DEE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1"/>
          <a:lstStyle/>
          <a:p>
            <a:pPr algn="ctr"/>
            <a:endParaRPr lang="zh-CN" altLang="en-US" sz="160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6" name="直接连接符 65"/>
          <p:cNvCxnSpPr/>
          <p:nvPr/>
        </p:nvCxnSpPr>
        <p:spPr>
          <a:xfrm flipH="1">
            <a:off x="7528942" y="5417762"/>
            <a:ext cx="1721991" cy="0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9084706" y="1733554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600" baseline="-250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9588887" y="1740717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6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9854301" y="1740717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6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9350120" y="1737091"/>
            <a:ext cx="373820" cy="256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9279855" y="5910957"/>
            <a:ext cx="15612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CRC</a:t>
            </a:r>
            <a:r>
              <a:rPr lang="zh-CN" altLang="en-US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校验码</a:t>
            </a:r>
            <a:endParaRPr lang="zh-CN" altLang="en-US" sz="14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873466" y="1483858"/>
            <a:ext cx="15612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原始数据</a:t>
            </a:r>
            <a:endParaRPr lang="zh-CN" altLang="en-US" sz="14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377227" y="1360022"/>
            <a:ext cx="15612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解码</a:t>
            </a:r>
            <a:endParaRPr lang="zh-CN" altLang="en-US" sz="14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279190" y="913545"/>
            <a:ext cx="1561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接收方</a:t>
            </a:r>
            <a:endParaRPr lang="zh-CN" altLang="en-US" sz="1600" b="1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631712" y="3941405"/>
            <a:ext cx="268985" cy="32021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1"/>
          <a:lstStyle/>
          <a:p>
            <a:pPr algn="ctr"/>
            <a:endParaRPr lang="zh-CN" altLang="en-US" sz="160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894943" y="3941405"/>
            <a:ext cx="251076" cy="32021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1"/>
          <a:lstStyle/>
          <a:p>
            <a:pPr algn="ctr"/>
            <a:endParaRPr lang="zh-CN" altLang="en-US" sz="160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146019" y="3941405"/>
            <a:ext cx="251076" cy="32021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1"/>
          <a:lstStyle/>
          <a:p>
            <a:pPr algn="ctr"/>
            <a:endParaRPr lang="zh-CN" altLang="en-US" sz="160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571904" y="3880629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6100886" y="3887748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16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831365" y="3887691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16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5365680" y="3941405"/>
            <a:ext cx="268985" cy="32021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1"/>
          <a:lstStyle/>
          <a:p>
            <a:pPr algn="ctr"/>
            <a:endParaRPr lang="zh-CN" altLang="en-US" sz="160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2" name="直接箭头连接符 81"/>
          <p:cNvCxnSpPr>
            <a:stCxn id="23" idx="3"/>
            <a:endCxn id="81" idx="1"/>
          </p:cNvCxnSpPr>
          <p:nvPr/>
        </p:nvCxnSpPr>
        <p:spPr>
          <a:xfrm>
            <a:off x="4395606" y="4099704"/>
            <a:ext cx="970074" cy="1808"/>
          </a:xfrm>
          <a:prstGeom prst="straightConnector1">
            <a:avLst/>
          </a:prstGeom>
          <a:ln w="28575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H="1">
            <a:off x="6404886" y="4099704"/>
            <a:ext cx="982774" cy="1808"/>
          </a:xfrm>
          <a:prstGeom prst="straightConnector1">
            <a:avLst/>
          </a:prstGeom>
          <a:ln w="28575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5323054" y="3880629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16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405390" y="3880161"/>
            <a:ext cx="1666114" cy="4381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dist="508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CRC</a:t>
            </a:r>
            <a:r>
              <a:rPr lang="zh-CN" altLang="en-US" sz="1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解码电路</a:t>
            </a:r>
            <a:endParaRPr lang="en-US" altLang="zh-CN" sz="1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861129" y="3221318"/>
            <a:ext cx="268985" cy="316611"/>
          </a:xfrm>
          <a:prstGeom prst="rect">
            <a:avLst/>
          </a:prstGeom>
          <a:solidFill>
            <a:srgbClr val="FCCC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1"/>
          <a:lstStyle/>
          <a:p>
            <a:pPr algn="ctr"/>
            <a:endParaRPr lang="zh-CN" altLang="en-US" sz="160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8124360" y="3221318"/>
            <a:ext cx="251076" cy="316611"/>
          </a:xfrm>
          <a:prstGeom prst="rect">
            <a:avLst/>
          </a:prstGeom>
          <a:solidFill>
            <a:srgbClr val="FCCC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1"/>
          <a:lstStyle/>
          <a:p>
            <a:pPr algn="ctr"/>
            <a:endParaRPr lang="zh-CN" altLang="en-US" sz="160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8375436" y="3221318"/>
            <a:ext cx="251076" cy="316611"/>
          </a:xfrm>
          <a:prstGeom prst="rect">
            <a:avLst/>
          </a:prstGeom>
          <a:solidFill>
            <a:srgbClr val="FCCC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1"/>
          <a:lstStyle/>
          <a:p>
            <a:pPr algn="ctr"/>
            <a:endParaRPr lang="zh-CN" altLang="en-US" sz="160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062988" y="3156567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8309266" y="3181927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16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822604" y="3182894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1600" baseline="-250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2" name="直接箭头连接符 91"/>
          <p:cNvCxnSpPr>
            <a:stCxn id="130" idx="1"/>
          </p:cNvCxnSpPr>
          <p:nvPr/>
        </p:nvCxnSpPr>
        <p:spPr>
          <a:xfrm flipH="1">
            <a:off x="3511815" y="5720695"/>
            <a:ext cx="5604626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/>
          <p:nvPr/>
        </p:nvCxnSpPr>
        <p:spPr>
          <a:xfrm flipV="1">
            <a:off x="9250933" y="3177161"/>
            <a:ext cx="0" cy="2396106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/>
        </p:nvCxnSpPr>
        <p:spPr>
          <a:xfrm flipV="1">
            <a:off x="9512384" y="3162594"/>
            <a:ext cx="0" cy="2396106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/>
          <p:nvPr/>
        </p:nvCxnSpPr>
        <p:spPr>
          <a:xfrm flipV="1">
            <a:off x="9773835" y="3167766"/>
            <a:ext cx="0" cy="2396106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/>
          <p:nvPr/>
        </p:nvCxnSpPr>
        <p:spPr>
          <a:xfrm flipV="1">
            <a:off x="10035286" y="3162594"/>
            <a:ext cx="0" cy="2396106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 flipV="1">
            <a:off x="8248147" y="4330352"/>
            <a:ext cx="0" cy="675930"/>
          </a:xfrm>
          <a:prstGeom prst="straightConnector1">
            <a:avLst/>
          </a:prstGeom>
          <a:ln w="28575" cap="sq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 flipV="1">
            <a:off x="8492285" y="4330353"/>
            <a:ext cx="0" cy="540525"/>
          </a:xfrm>
          <a:prstGeom prst="straightConnector1">
            <a:avLst/>
          </a:prstGeom>
          <a:ln w="28575" cap="sq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 flipV="1">
            <a:off x="8736423" y="4330353"/>
            <a:ext cx="0" cy="403804"/>
          </a:xfrm>
          <a:prstGeom prst="straightConnector1">
            <a:avLst/>
          </a:prstGeom>
          <a:ln w="28575" cap="sq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/>
        </p:nvCxnSpPr>
        <p:spPr>
          <a:xfrm flipV="1">
            <a:off x="8980562" y="4330353"/>
            <a:ext cx="0" cy="267083"/>
          </a:xfrm>
          <a:prstGeom prst="straightConnector1">
            <a:avLst/>
          </a:prstGeom>
          <a:ln w="28575" cap="sq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V="1">
            <a:off x="7515733" y="4330352"/>
            <a:ext cx="0" cy="1087410"/>
          </a:xfrm>
          <a:prstGeom prst="straightConnector1">
            <a:avLst/>
          </a:prstGeom>
          <a:ln w="28575" cap="sq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 flipV="1">
            <a:off x="7759871" y="4330353"/>
            <a:ext cx="0" cy="950688"/>
          </a:xfrm>
          <a:prstGeom prst="straightConnector1">
            <a:avLst/>
          </a:prstGeom>
          <a:ln w="28575" cap="sq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 flipV="1">
            <a:off x="8004009" y="4330352"/>
            <a:ext cx="0" cy="813968"/>
          </a:xfrm>
          <a:prstGeom prst="straightConnector1">
            <a:avLst/>
          </a:prstGeom>
          <a:ln w="28575" cap="sq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H="1">
            <a:off x="7759871" y="5281041"/>
            <a:ext cx="1752514" cy="0"/>
          </a:xfrm>
          <a:prstGeom prst="line">
            <a:avLst/>
          </a:prstGeom>
          <a:ln w="28575" cap="sq">
            <a:solidFill>
              <a:schemeClr val="tx1"/>
            </a:solidFill>
            <a:headEnd type="oval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H="1">
            <a:off x="8004009" y="5144320"/>
            <a:ext cx="1780027" cy="0"/>
          </a:xfrm>
          <a:prstGeom prst="line">
            <a:avLst/>
          </a:prstGeom>
          <a:ln w="28575" cap="sq">
            <a:solidFill>
              <a:schemeClr val="tx1"/>
            </a:solidFill>
            <a:headEnd type="oval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 flipH="1">
            <a:off x="8255259" y="5007599"/>
            <a:ext cx="1780027" cy="0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H="1">
            <a:off x="8495413" y="4870878"/>
            <a:ext cx="1791133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H="1">
            <a:off x="8726964" y="4734157"/>
            <a:ext cx="183911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8980563" y="4597436"/>
            <a:ext cx="1824633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/>
          <p:nvPr/>
        </p:nvCxnSpPr>
        <p:spPr>
          <a:xfrm flipV="1">
            <a:off x="10299186" y="4870878"/>
            <a:ext cx="0" cy="687822"/>
          </a:xfrm>
          <a:prstGeom prst="straightConnector1">
            <a:avLst/>
          </a:prstGeom>
          <a:ln w="28575" cap="sq">
            <a:solidFill>
              <a:schemeClr val="tx1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/>
          <p:nvPr/>
        </p:nvCxnSpPr>
        <p:spPr>
          <a:xfrm flipV="1">
            <a:off x="10558547" y="4734157"/>
            <a:ext cx="0" cy="824544"/>
          </a:xfrm>
          <a:prstGeom prst="straightConnector1">
            <a:avLst/>
          </a:prstGeom>
          <a:ln w="28575" cap="sq">
            <a:solidFill>
              <a:schemeClr val="tx1"/>
            </a:solidFill>
            <a:prstDash val="solid"/>
            <a:bevel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/>
          <p:nvPr/>
        </p:nvCxnSpPr>
        <p:spPr>
          <a:xfrm flipV="1">
            <a:off x="10809181" y="4597436"/>
            <a:ext cx="0" cy="961265"/>
          </a:xfrm>
          <a:prstGeom prst="straightConnector1">
            <a:avLst/>
          </a:prstGeom>
          <a:ln w="28575" cap="sq">
            <a:solidFill>
              <a:schemeClr val="tx1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/>
          <p:nvPr/>
        </p:nvCxnSpPr>
        <p:spPr>
          <a:xfrm rot="5400000" flipV="1">
            <a:off x="10501088" y="2398037"/>
            <a:ext cx="0" cy="403804"/>
          </a:xfrm>
          <a:prstGeom prst="straightConnector1">
            <a:avLst/>
          </a:prstGeom>
          <a:ln w="28575" cap="sq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/>
          <p:nvPr/>
        </p:nvCxnSpPr>
        <p:spPr>
          <a:xfrm rot="5400000" flipV="1">
            <a:off x="10501088" y="2588737"/>
            <a:ext cx="0" cy="403804"/>
          </a:xfrm>
          <a:prstGeom prst="straightConnector1">
            <a:avLst/>
          </a:prstGeom>
          <a:ln w="28575" cap="sq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/>
          <p:nvPr/>
        </p:nvCxnSpPr>
        <p:spPr>
          <a:xfrm rot="5400000" flipV="1">
            <a:off x="10501088" y="2779437"/>
            <a:ext cx="0" cy="403804"/>
          </a:xfrm>
          <a:prstGeom prst="straightConnector1">
            <a:avLst/>
          </a:prstGeom>
          <a:ln w="28575" cap="sq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组合 115"/>
          <p:cNvGrpSpPr/>
          <p:nvPr/>
        </p:nvGrpSpPr>
        <p:grpSpPr>
          <a:xfrm>
            <a:off x="9250933" y="2093758"/>
            <a:ext cx="784353" cy="389318"/>
            <a:chOff x="9371710" y="1947453"/>
            <a:chExt cx="784353" cy="2410673"/>
          </a:xfrm>
        </p:grpSpPr>
        <p:cxnSp>
          <p:nvCxnSpPr>
            <p:cNvPr id="117" name="直接箭头连接符 116"/>
            <p:cNvCxnSpPr/>
            <p:nvPr/>
          </p:nvCxnSpPr>
          <p:spPr>
            <a:xfrm flipV="1">
              <a:off x="9371710" y="1962020"/>
              <a:ext cx="0" cy="239610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/>
            <p:nvPr/>
          </p:nvCxnSpPr>
          <p:spPr>
            <a:xfrm flipV="1">
              <a:off x="9633161" y="1947453"/>
              <a:ext cx="0" cy="239610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/>
            <p:nvPr/>
          </p:nvCxnSpPr>
          <p:spPr>
            <a:xfrm flipV="1">
              <a:off x="9894612" y="1952625"/>
              <a:ext cx="0" cy="239610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/>
            <p:nvPr/>
          </p:nvCxnSpPr>
          <p:spPr>
            <a:xfrm flipV="1">
              <a:off x="10156063" y="1947453"/>
              <a:ext cx="0" cy="239610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1" name="直接箭头连接符 120"/>
          <p:cNvCxnSpPr/>
          <p:nvPr/>
        </p:nvCxnSpPr>
        <p:spPr>
          <a:xfrm flipV="1">
            <a:off x="8255259" y="3537929"/>
            <a:ext cx="0" cy="330547"/>
          </a:xfrm>
          <a:prstGeom prst="straightConnector1">
            <a:avLst/>
          </a:prstGeom>
          <a:ln w="76200" cmpd="sng">
            <a:solidFill>
              <a:schemeClr val="tx1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/>
          <p:nvPr/>
        </p:nvCxnSpPr>
        <p:spPr>
          <a:xfrm flipV="1">
            <a:off x="8245734" y="2814335"/>
            <a:ext cx="0" cy="361024"/>
          </a:xfrm>
          <a:prstGeom prst="straightConnector1">
            <a:avLst/>
          </a:prstGeom>
          <a:ln w="76200" cap="sq" cmpd="sng">
            <a:solidFill>
              <a:schemeClr val="tx1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/>
          <p:nvPr/>
        </p:nvCxnSpPr>
        <p:spPr>
          <a:xfrm flipH="1">
            <a:off x="8245736" y="2814334"/>
            <a:ext cx="717602" cy="0"/>
          </a:xfrm>
          <a:prstGeom prst="straightConnector1">
            <a:avLst/>
          </a:prstGeom>
          <a:ln w="76200" cap="sq" cmpd="sng">
            <a:solidFill>
              <a:schemeClr val="tx1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矩形 123"/>
          <p:cNvSpPr/>
          <p:nvPr/>
        </p:nvSpPr>
        <p:spPr>
          <a:xfrm>
            <a:off x="5140947" y="3618798"/>
            <a:ext cx="15612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生成多项式</a:t>
            </a:r>
            <a:endParaRPr lang="zh-CN" altLang="en-US" sz="14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5102637" y="5370482"/>
            <a:ext cx="15612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不可靠传输</a:t>
            </a:r>
            <a:endParaRPr lang="zh-CN" altLang="en-US" sz="1400" b="1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8982912" y="2491385"/>
            <a:ext cx="1303634" cy="663289"/>
          </a:xfrm>
          <a:prstGeom prst="rect">
            <a:avLst/>
          </a:prstGeom>
          <a:solidFill>
            <a:srgbClr val="BFE10E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决策逻辑</a:t>
            </a:r>
            <a:endParaRPr lang="en-US" altLang="zh-CN" sz="14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8523272" y="2142616"/>
            <a:ext cx="7414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接收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10672913" y="2552724"/>
            <a:ext cx="439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拒绝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7206417" y="3199375"/>
            <a:ext cx="689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余数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9116441" y="5562389"/>
            <a:ext cx="268985" cy="316611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1"/>
          <a:lstStyle/>
          <a:p>
            <a:pPr algn="ctr"/>
            <a:endParaRPr lang="zh-CN" altLang="en-US" sz="160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9377892" y="5562389"/>
            <a:ext cx="268985" cy="316611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1"/>
          <a:lstStyle/>
          <a:p>
            <a:pPr algn="ctr"/>
            <a:endParaRPr lang="zh-CN" altLang="en-US" sz="160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9639343" y="5562389"/>
            <a:ext cx="268985" cy="316611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1"/>
          <a:lstStyle/>
          <a:p>
            <a:pPr algn="ctr"/>
            <a:endParaRPr lang="zh-CN" altLang="en-US" sz="160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9900794" y="5562389"/>
            <a:ext cx="268985" cy="316611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1"/>
          <a:lstStyle/>
          <a:p>
            <a:pPr algn="ctr"/>
            <a:endParaRPr lang="zh-CN" altLang="en-US" sz="160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10169778" y="5562389"/>
            <a:ext cx="268985" cy="316611"/>
          </a:xfrm>
          <a:prstGeom prst="rect">
            <a:avLst/>
          </a:prstGeom>
          <a:solidFill>
            <a:srgbClr val="FCCC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1"/>
          <a:lstStyle/>
          <a:p>
            <a:pPr algn="ctr"/>
            <a:endParaRPr lang="zh-CN" altLang="en-US" sz="160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10433009" y="5562389"/>
            <a:ext cx="251076" cy="316611"/>
          </a:xfrm>
          <a:prstGeom prst="rect">
            <a:avLst/>
          </a:prstGeom>
          <a:solidFill>
            <a:srgbClr val="FCCC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1"/>
          <a:lstStyle/>
          <a:p>
            <a:pPr algn="ctr"/>
            <a:endParaRPr lang="zh-CN" altLang="en-US" sz="160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0684085" y="5562389"/>
            <a:ext cx="251076" cy="316611"/>
          </a:xfrm>
          <a:prstGeom prst="rect">
            <a:avLst/>
          </a:prstGeom>
          <a:solidFill>
            <a:srgbClr val="FCCCE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1"/>
          <a:lstStyle/>
          <a:p>
            <a:pPr algn="ctr"/>
            <a:endParaRPr lang="zh-CN" altLang="en-US" sz="1600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9069938" y="5528405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600" baseline="-250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9574119" y="5535568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6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9839533" y="5535568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6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9335352" y="5531942"/>
            <a:ext cx="373820" cy="256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10380890" y="5490905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...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10616959" y="5528383"/>
            <a:ext cx="37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16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3" name="矩形 142"/>
          <p:cNvSpPr/>
          <p:nvPr/>
        </p:nvSpPr>
        <p:spPr>
          <a:xfrm flipH="1">
            <a:off x="10058803" y="5535568"/>
            <a:ext cx="502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1600" baseline="-250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endParaRPr lang="zh-CN" altLang="en-US" sz="16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3246499" y="1926635"/>
            <a:ext cx="15612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1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个零</a:t>
            </a:r>
            <a:endParaRPr lang="zh-CN" altLang="en-US" sz="1400" baseline="-25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10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CRC</a:t>
            </a:r>
            <a:r>
              <a:rPr lang="zh-CN" altLang="en-US" dirty="0" smtClean="0"/>
              <a:t>串行编码电路</a:t>
            </a:r>
            <a:r>
              <a:rPr lang="en-US" altLang="zh-CN" dirty="0" smtClean="0"/>
              <a:t>(</a:t>
            </a:r>
            <a:r>
              <a:rPr lang="zh-CN" altLang="en-US" dirty="0" smtClean="0"/>
              <a:t>时序逻辑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3251076"/>
            <a:ext cx="11207353" cy="336681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/>
              <a:t>触发器初始状态为</a:t>
            </a:r>
            <a:r>
              <a:rPr lang="en-US" altLang="zh-CN" dirty="0"/>
              <a:t>0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Q4=0</a:t>
            </a:r>
            <a:r>
              <a:rPr lang="zh-CN" altLang="en-US" dirty="0"/>
              <a:t>时，不够除，下一个脉冲，数据左移一位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Q4=1</a:t>
            </a:r>
            <a:r>
              <a:rPr lang="zh-CN" altLang="en-US" dirty="0"/>
              <a:t>时，够除，商上一，作模二的减法，</a:t>
            </a:r>
          </a:p>
          <a:p>
            <a:pPr>
              <a:lnSpc>
                <a:spcPct val="110000"/>
              </a:lnSpc>
            </a:pPr>
            <a:r>
              <a:rPr lang="zh-CN" altLang="en-US" dirty="0"/>
              <a:t>有异或门的位置相当于生成多项式为</a:t>
            </a:r>
            <a:r>
              <a:rPr lang="en-US" altLang="zh-CN" dirty="0"/>
              <a:t>1</a:t>
            </a:r>
            <a:r>
              <a:rPr lang="zh-CN" altLang="en-US" dirty="0"/>
              <a:t>的位置，作异或运算，</a:t>
            </a:r>
          </a:p>
          <a:p>
            <a:pPr>
              <a:lnSpc>
                <a:spcPct val="110000"/>
              </a:lnSpc>
            </a:pPr>
            <a:r>
              <a:rPr lang="zh-CN" altLang="en-US" dirty="0"/>
              <a:t>无异或门的位置，相当于多项式为零的位置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G(X)=X</a:t>
            </a:r>
            <a:r>
              <a:rPr lang="en-US" altLang="zh-CN" baseline="30000" dirty="0"/>
              <a:t>4</a:t>
            </a:r>
            <a:r>
              <a:rPr lang="en-US" altLang="zh-CN" dirty="0"/>
              <a:t>+X+1  10011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395536" y="3251076"/>
            <a:ext cx="8218488" cy="2808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887434"/>
              </p:ext>
            </p:extLst>
          </p:nvPr>
        </p:nvGraphicFramePr>
        <p:xfrm>
          <a:off x="571500" y="1054614"/>
          <a:ext cx="9715500" cy="2055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" r:id="rId3" imgW="4653000" imgH="984240" progId="Visio.Drawing.6">
                  <p:embed/>
                </p:oleObj>
              </mc:Choice>
              <mc:Fallback>
                <p:oleObj r:id="rId3" imgW="4653000" imgH="984240" progId="Visio.Drawing.6">
                  <p:embed/>
                  <p:pic>
                    <p:nvPicPr>
                      <p:cNvPr id="1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054614"/>
                        <a:ext cx="9715500" cy="20552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790575" y="1121693"/>
            <a:ext cx="8575199" cy="535657"/>
            <a:chOff x="0" y="0"/>
            <a:chExt cx="4248" cy="254"/>
          </a:xfrm>
        </p:grpSpPr>
        <p:sp>
          <p:nvSpPr>
            <p:cNvPr id="7" name="Text Box 13"/>
            <p:cNvSpPr txBox="1">
              <a:spLocks noChangeArrowheads="1"/>
            </p:cNvSpPr>
            <p:nvPr/>
          </p:nvSpPr>
          <p:spPr bwMode="auto">
            <a:xfrm>
              <a:off x="2544" y="0"/>
              <a:ext cx="480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Ctr="1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dirty="0"/>
                <a:t>x</a:t>
              </a:r>
            </a:p>
          </p:txBody>
        </p:sp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3768" y="0"/>
              <a:ext cx="480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Ctr="1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dirty="0"/>
                <a:t>x</a:t>
              </a:r>
              <a:r>
                <a:rPr lang="en-US" altLang="zh-CN" baseline="30000" dirty="0"/>
                <a:t>0</a:t>
              </a:r>
              <a:endParaRPr lang="en-US" altLang="zh-CN" dirty="0"/>
            </a:p>
          </p:txBody>
        </p:sp>
        <p:sp>
          <p:nvSpPr>
            <p:cNvPr id="9" name="Text Box 15"/>
            <p:cNvSpPr txBox="1">
              <a:spLocks noChangeArrowheads="1"/>
            </p:cNvSpPr>
            <p:nvPr/>
          </p:nvSpPr>
          <p:spPr bwMode="auto">
            <a:xfrm>
              <a:off x="1536" y="0"/>
              <a:ext cx="480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Ctr="1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/>
                <a:t>x</a:t>
              </a:r>
              <a:r>
                <a:rPr lang="en-US" altLang="zh-CN" baseline="30000"/>
                <a:t>2</a:t>
              </a:r>
            </a:p>
          </p:txBody>
        </p:sp>
        <p:sp>
          <p:nvSpPr>
            <p:cNvPr id="10" name="Text Box 16"/>
            <p:cNvSpPr txBox="1">
              <a:spLocks noChangeArrowheads="1"/>
            </p:cNvSpPr>
            <p:nvPr/>
          </p:nvSpPr>
          <p:spPr bwMode="auto">
            <a:xfrm>
              <a:off x="720" y="0"/>
              <a:ext cx="480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Ctr="1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/>
                <a:t>x</a:t>
              </a:r>
              <a:r>
                <a:rPr lang="en-US" altLang="zh-CN" baseline="30000"/>
                <a:t>3</a:t>
              </a:r>
            </a:p>
          </p:txBody>
        </p:sp>
        <p:sp>
          <p:nvSpPr>
            <p:cNvPr id="11" name="Text Box 17"/>
            <p:cNvSpPr txBox="1">
              <a:spLocks noChangeArrowheads="1"/>
            </p:cNvSpPr>
            <p:nvPr/>
          </p:nvSpPr>
          <p:spPr bwMode="auto">
            <a:xfrm>
              <a:off x="0" y="0"/>
              <a:ext cx="480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Ctr="1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dirty="0"/>
                <a:t>x</a:t>
              </a:r>
              <a:r>
                <a:rPr lang="en-US" altLang="zh-CN" baseline="30000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78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三种实验模式优势互补？？？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" t="7631" r="2059" b="10948"/>
          <a:stretch/>
        </p:blipFill>
        <p:spPr>
          <a:xfrm>
            <a:off x="5951984" y="916444"/>
            <a:ext cx="3022196" cy="2590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9" y="1315530"/>
            <a:ext cx="2324205" cy="4131920"/>
          </a:xfrm>
          <a:prstGeom prst="round2DiagRect">
            <a:avLst>
              <a:gd name="adj1" fmla="val 16667"/>
              <a:gd name="adj2" fmla="val 17528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6" y="3626414"/>
            <a:ext cx="4975722" cy="293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374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并行</a:t>
            </a:r>
            <a:r>
              <a:rPr lang="en-US" altLang="zh-CN" dirty="0" smtClean="0"/>
              <a:t>CRC</a:t>
            </a:r>
            <a:r>
              <a:rPr lang="zh-CN" altLang="en-US" dirty="0" smtClean="0"/>
              <a:t>编码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1575" y="2404215"/>
            <a:ext cx="11207353" cy="749896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2400" dirty="0" smtClean="0"/>
              <a:t>(7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CRC</a:t>
            </a:r>
            <a:r>
              <a:rPr lang="zh-CN" altLang="en-US" sz="2400" dirty="0" smtClean="0"/>
              <a:t>编码，生成多项式</a:t>
            </a:r>
            <a:r>
              <a:rPr lang="en-US" altLang="zh-CN" sz="2400" dirty="0" smtClean="0"/>
              <a:t>G(x)=1011</a:t>
            </a:r>
            <a:r>
              <a:rPr lang="zh-CN" altLang="en-US" sz="2400" dirty="0" smtClean="0"/>
              <a:t>，原始数据</a:t>
            </a:r>
            <a:r>
              <a:rPr lang="en-US" altLang="zh-CN" sz="2400" dirty="0" smtClean="0"/>
              <a:t>M(x)=1101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888497" y="1136855"/>
                <a:ext cx="5847599" cy="989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7" y="1136855"/>
                <a:ext cx="5847599" cy="9894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71575" y="3308141"/>
                <a:ext cx="11552201" cy="978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1101</m:t>
                          </m:r>
                          <m:r>
                            <a:rPr lang="en-US" altLang="zh-CN" sz="28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000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000</m:t>
                          </m:r>
                          <m:r>
                            <a:rPr lang="en-US" altLang="zh-CN" sz="28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000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en-US" altLang="zh-CN" sz="28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000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8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000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000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b="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000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75" y="3308141"/>
                <a:ext cx="11552201" cy="9782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内容占位符 2"/>
          <p:cNvSpPr txBox="1">
            <a:spLocks/>
          </p:cNvSpPr>
          <p:nvPr/>
        </p:nvSpPr>
        <p:spPr>
          <a:xfrm>
            <a:off x="371577" y="4585722"/>
            <a:ext cx="11207353" cy="1643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CN" altLang="en-US" sz="2400" dirty="0" smtClean="0"/>
              <a:t>只需事先求解</a:t>
            </a:r>
            <a:r>
              <a:rPr lang="en-US" altLang="zh-CN" sz="2400" dirty="0" smtClean="0"/>
              <a:t>1000, 0100, 0010, 0001</a:t>
            </a:r>
            <a:r>
              <a:rPr lang="zh-CN" altLang="en-US" sz="2400" dirty="0" smtClean="0"/>
              <a:t>四个数对生成多项式的余数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即</a:t>
            </a:r>
            <a:r>
              <a:rPr lang="zh-CN" altLang="en-US" sz="2400" dirty="0" smtClean="0"/>
              <a:t>可利用组合逻辑获得任意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位数据对生成多项式的余数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3047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16,5) CRC</a:t>
            </a:r>
            <a:r>
              <a:rPr lang="zh-CN" altLang="en-US" dirty="0" smtClean="0"/>
              <a:t>编码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342227" cy="5637024"/>
          </a:xfrm>
        </p:spPr>
        <p:txBody>
          <a:bodyPr/>
          <a:lstStyle/>
          <a:p>
            <a:r>
              <a:rPr lang="zh-CN" altLang="en-US" dirty="0" smtClean="0"/>
              <a:t>选择合适的生成多项式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不是任意的表达式都可以做</a:t>
            </a:r>
            <a:r>
              <a:rPr lang="zh-CN" altLang="en-US" dirty="0" smtClean="0"/>
              <a:t>生成多项式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教材中给出了生成多项式的参考表</a:t>
            </a:r>
            <a:endParaRPr lang="en-US" altLang="zh-CN" dirty="0" smtClean="0"/>
          </a:p>
          <a:p>
            <a:r>
              <a:rPr lang="zh-CN" altLang="en-US" dirty="0" smtClean="0"/>
              <a:t>求解</a:t>
            </a:r>
            <a:r>
              <a:rPr lang="en-US" altLang="zh-CN" dirty="0" smtClean="0"/>
              <a:t>0000 0000 0000 0001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CRC</a:t>
            </a:r>
            <a:r>
              <a:rPr lang="zh-CN" altLang="en-US" dirty="0" smtClean="0"/>
              <a:t>余数</a:t>
            </a:r>
            <a:r>
              <a:rPr lang="en-US" altLang="zh-CN" dirty="0" smtClean="0"/>
              <a:t>R</a:t>
            </a:r>
            <a:r>
              <a:rPr lang="en-US" altLang="zh-CN" baseline="-25000" dirty="0" smtClean="0"/>
              <a:t>1</a:t>
            </a:r>
          </a:p>
          <a:p>
            <a:pPr lvl="1"/>
            <a:r>
              <a:rPr lang="zh-CN" altLang="en-US" dirty="0" smtClean="0"/>
              <a:t>左移</a:t>
            </a:r>
            <a:r>
              <a:rPr lang="en-US" altLang="zh-CN" dirty="0" smtClean="0"/>
              <a:t>5</a:t>
            </a:r>
            <a:r>
              <a:rPr lang="zh-CN" altLang="en-US" dirty="0" smtClean="0"/>
              <a:t>位，除以生成多项式，得到余数</a:t>
            </a:r>
            <a:r>
              <a:rPr lang="en-US" altLang="zh-CN" dirty="0" smtClean="0"/>
              <a:t>R</a:t>
            </a:r>
            <a:r>
              <a:rPr lang="en-US" altLang="zh-CN" baseline="-25000" dirty="0" smtClean="0"/>
              <a:t>1</a:t>
            </a:r>
          </a:p>
          <a:p>
            <a:r>
              <a:rPr lang="zh-CN" altLang="en-US" dirty="0" smtClean="0"/>
              <a:t>求解</a:t>
            </a:r>
            <a:r>
              <a:rPr lang="en-US" altLang="zh-CN" dirty="0" smtClean="0"/>
              <a:t>0000 0000 0000 0010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CRC</a:t>
            </a:r>
            <a:r>
              <a:rPr lang="zh-CN" altLang="en-US" dirty="0" smtClean="0"/>
              <a:t>余数</a:t>
            </a:r>
            <a:r>
              <a:rPr lang="en-US" altLang="zh-CN" dirty="0" smtClean="0"/>
              <a:t>R</a:t>
            </a:r>
            <a:r>
              <a:rPr lang="en-US" altLang="zh-CN" baseline="-25000" dirty="0" smtClean="0"/>
              <a:t>2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</a:t>
            </a:r>
            <a:r>
              <a:rPr lang="en-US" altLang="zh-CN" dirty="0" smtClean="0"/>
              <a:t>R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左移</a:t>
            </a:r>
            <a:r>
              <a:rPr lang="en-US" altLang="zh-CN" dirty="0" smtClean="0"/>
              <a:t>1</a:t>
            </a:r>
            <a:r>
              <a:rPr lang="zh-CN" altLang="en-US" dirty="0" smtClean="0"/>
              <a:t>位，除以生成多项式，得到余数</a:t>
            </a:r>
            <a:r>
              <a:rPr lang="en-US" altLang="zh-CN" dirty="0" smtClean="0"/>
              <a:t>R</a:t>
            </a:r>
            <a:r>
              <a:rPr lang="en-US" altLang="zh-CN" baseline="-25000" dirty="0" smtClean="0"/>
              <a:t>2</a:t>
            </a:r>
          </a:p>
          <a:p>
            <a:r>
              <a:rPr lang="zh-CN" altLang="en-US" dirty="0" smtClean="0"/>
              <a:t>利用余数循环的原理求解其他余数</a:t>
            </a:r>
            <a:r>
              <a:rPr lang="en-US" altLang="zh-CN" dirty="0" smtClean="0"/>
              <a:t>R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~R</a:t>
            </a:r>
            <a:r>
              <a:rPr lang="en-US" altLang="zh-CN" baseline="-25000" dirty="0" smtClean="0"/>
              <a:t>16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R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~R</a:t>
            </a:r>
            <a:r>
              <a:rPr lang="en-US" altLang="zh-CN" baseline="-25000" dirty="0" smtClean="0"/>
              <a:t>16</a:t>
            </a:r>
            <a:r>
              <a:rPr lang="zh-CN" altLang="en-US" dirty="0" smtClean="0"/>
              <a:t>构建</a:t>
            </a:r>
            <a:r>
              <a:rPr lang="en-US" altLang="zh-CN" dirty="0" smtClean="0"/>
              <a:t>CRC</a:t>
            </a:r>
            <a:r>
              <a:rPr lang="zh-CN" altLang="en-US" dirty="0" smtClean="0"/>
              <a:t>并行编码、解码电路 </a:t>
            </a:r>
            <a:r>
              <a:rPr lang="en-US" altLang="zh-CN" dirty="0" smtClean="0"/>
              <a:t>(</a:t>
            </a:r>
            <a:r>
              <a:rPr lang="zh-CN" altLang="en-US" dirty="0" smtClean="0"/>
              <a:t>组合逻辑</a:t>
            </a:r>
            <a:r>
              <a:rPr lang="en-US" altLang="zh-CN" dirty="0" smtClean="0"/>
              <a:t>)</a:t>
            </a:r>
          </a:p>
          <a:p>
            <a:pPr lvl="1"/>
            <a:endParaRPr lang="zh-CN" altLang="en-US" baseline="-25000" dirty="0"/>
          </a:p>
          <a:p>
            <a:pPr lvl="1"/>
            <a:endParaRPr lang="zh-CN" altLang="en-US" baseline="-25000" dirty="0" smtClean="0"/>
          </a:p>
          <a:p>
            <a:pPr lvl="1"/>
            <a:endParaRPr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36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CRC</a:t>
            </a:r>
            <a:r>
              <a:rPr lang="zh-CN" altLang="en-US" dirty="0" smtClean="0"/>
              <a:t>编解码传输测试（汉字显示）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7" y="941931"/>
            <a:ext cx="8988091" cy="5620794"/>
          </a:xfrm>
        </p:spPr>
      </p:pic>
    </p:spTree>
    <p:extLst>
      <p:ext uri="{BB962C8B-B14F-4D97-AF65-F5344CB8AC3E}">
        <p14:creationId xmlns:p14="http://schemas.microsoft.com/office/powerpoint/2010/main" val="303852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MegaProcessor</a:t>
            </a:r>
            <a:r>
              <a:rPr lang="en-US" altLang="zh-CN" dirty="0" smtClean="0"/>
              <a:t>  </a:t>
            </a:r>
            <a:r>
              <a:rPr lang="en-US" altLang="zh-CN" b="0" dirty="0"/>
              <a:t>4.2</a:t>
            </a:r>
            <a:r>
              <a:rPr lang="zh-CN" altLang="en-US" b="0" dirty="0"/>
              <a:t>万晶体管</a:t>
            </a:r>
            <a:r>
              <a:rPr lang="zh-CN" altLang="en-US" b="0" dirty="0" smtClean="0"/>
              <a:t>手工打造</a:t>
            </a:r>
            <a:r>
              <a:rPr lang="en-US" altLang="zh-CN" b="0" dirty="0" smtClean="0"/>
              <a:t>CPU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9"/>
          <a:stretch/>
        </p:blipFill>
        <p:spPr>
          <a:xfrm>
            <a:off x="1545126" y="878589"/>
            <a:ext cx="8643904" cy="569142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7752187" y="6091723"/>
            <a:ext cx="2002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James Newman</a:t>
            </a:r>
            <a:endParaRPr lang="zh-CN" alt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92631" y="5634577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2012~2016</a:t>
            </a:r>
            <a:endParaRPr lang="zh-CN" alt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571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MegaProcessor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796928"/>
            <a:ext cx="9149491" cy="295928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-</a:t>
            </a:r>
            <a:fld id="{C43F2D07-ABC4-4EC6-A126-9164F91BB850}" type="slidenum">
              <a:rPr lang="en-US" altLang="zh-CN" smtClean="0"/>
              <a:pPr>
                <a:defRPr/>
              </a:pPr>
              <a:t>6</a:t>
            </a:fld>
            <a:r>
              <a:rPr lang="en-US" altLang="zh-CN" smtClean="0"/>
              <a:t>- 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1782689" y="3789041"/>
            <a:ext cx="8424936" cy="325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2200" kern="0" dirty="0">
                <a:solidFill>
                  <a:srgbClr val="000000"/>
                </a:solidFill>
                <a:latin typeface="微软雅黑"/>
                <a:ea typeface="微软雅黑"/>
              </a:rPr>
              <a:t>二进制加法器，逻辑门采用晶体管焊接完成</a:t>
            </a:r>
            <a:endParaRPr lang="en-US" altLang="zh-CN" sz="2200" kern="0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342891" indent="-342891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2200" kern="0" dirty="0">
                <a:solidFill>
                  <a:srgbClr val="000000"/>
                </a:solidFill>
                <a:latin typeface="微软雅黑"/>
                <a:ea typeface="微软雅黑"/>
              </a:rPr>
              <a:t>每个逻辑门输入输出，存储器单元输出连接</a:t>
            </a:r>
            <a:r>
              <a:rPr lang="en-US" altLang="zh-CN" sz="2200" kern="0" dirty="0">
                <a:solidFill>
                  <a:srgbClr val="000000"/>
                </a:solidFill>
                <a:latin typeface="微软雅黑"/>
                <a:ea typeface="微软雅黑"/>
              </a:rPr>
              <a:t>LED</a:t>
            </a:r>
            <a:r>
              <a:rPr lang="zh-CN" altLang="en-US" sz="2200" kern="0" dirty="0">
                <a:solidFill>
                  <a:srgbClr val="000000"/>
                </a:solidFill>
                <a:latin typeface="微软雅黑"/>
                <a:ea typeface="微软雅黑"/>
              </a:rPr>
              <a:t>直观展示</a:t>
            </a:r>
            <a:endParaRPr lang="en-US" altLang="zh-CN" sz="2200" kern="0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342891" indent="-342891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2200" kern="0" dirty="0">
                <a:solidFill>
                  <a:srgbClr val="000000"/>
                </a:solidFill>
                <a:latin typeface="微软雅黑"/>
                <a:ea typeface="微软雅黑"/>
              </a:rPr>
              <a:t>14000</a:t>
            </a:r>
            <a:r>
              <a:rPr lang="zh-CN" altLang="en-US" sz="2200" kern="0" dirty="0">
                <a:solidFill>
                  <a:srgbClr val="000000"/>
                </a:solidFill>
                <a:latin typeface="微软雅黑"/>
                <a:ea typeface="微软雅黑"/>
              </a:rPr>
              <a:t>三极管，历时</a:t>
            </a:r>
            <a:r>
              <a:rPr lang="en-US" altLang="zh-CN" sz="2200" kern="0" dirty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zh-CN" altLang="en-US" sz="2200" kern="0" dirty="0">
                <a:solidFill>
                  <a:srgbClr val="000000"/>
                </a:solidFill>
                <a:latin typeface="微软雅黑"/>
                <a:ea typeface="微软雅黑"/>
              </a:rPr>
              <a:t>年，耗资</a:t>
            </a:r>
            <a:r>
              <a:rPr lang="en-US" altLang="zh-CN" sz="2200" kern="0" dirty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zh-CN" altLang="en-US" sz="2200" kern="0" dirty="0">
                <a:solidFill>
                  <a:srgbClr val="000000"/>
                </a:solidFill>
                <a:latin typeface="微软雅黑"/>
                <a:ea typeface="微软雅黑"/>
              </a:rPr>
              <a:t>万英镑</a:t>
            </a:r>
            <a:endParaRPr lang="en-US" altLang="zh-CN" sz="2200" kern="0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342891" indent="-342891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2200" kern="0" dirty="0">
                <a:solidFill>
                  <a:srgbClr val="000000"/>
                </a:solidFill>
                <a:latin typeface="微软雅黑"/>
                <a:ea typeface="微软雅黑"/>
              </a:rPr>
              <a:t>外部</a:t>
            </a:r>
            <a:r>
              <a:rPr lang="en-US" altLang="zh-CN" sz="2200" kern="0" dirty="0">
                <a:solidFill>
                  <a:srgbClr val="000000"/>
                </a:solidFill>
                <a:latin typeface="微软雅黑"/>
                <a:ea typeface="微软雅黑"/>
              </a:rPr>
              <a:t>32K</a:t>
            </a:r>
            <a:r>
              <a:rPr lang="zh-CN" altLang="en-US" sz="2200" kern="0" dirty="0">
                <a:solidFill>
                  <a:srgbClr val="000000"/>
                </a:solidFill>
                <a:latin typeface="微软雅黑"/>
                <a:ea typeface="微软雅黑"/>
              </a:rPr>
              <a:t>内存使用</a:t>
            </a:r>
            <a:r>
              <a:rPr lang="en-US" altLang="zh-CN" sz="2200" kern="0" dirty="0">
                <a:solidFill>
                  <a:srgbClr val="000000"/>
                </a:solidFill>
                <a:latin typeface="微软雅黑"/>
                <a:ea typeface="微软雅黑"/>
              </a:rPr>
              <a:t>IC</a:t>
            </a:r>
            <a:r>
              <a:rPr lang="zh-CN" altLang="en-US" sz="2200" kern="0" dirty="0">
                <a:solidFill>
                  <a:srgbClr val="000000"/>
                </a:solidFill>
                <a:latin typeface="微软雅黑"/>
                <a:ea typeface="微软雅黑"/>
              </a:rPr>
              <a:t>芯片实现</a:t>
            </a:r>
            <a:r>
              <a:rPr lang="en-US" altLang="zh-CN" sz="2200" kern="0" dirty="0">
                <a:solidFill>
                  <a:srgbClr val="000000"/>
                </a:solidFill>
                <a:latin typeface="微软雅黑"/>
                <a:ea typeface="微软雅黑"/>
              </a:rPr>
              <a:t> </a:t>
            </a:r>
          </a:p>
          <a:p>
            <a:pPr marL="342891" indent="-342891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2200" kern="0" dirty="0">
                <a:solidFill>
                  <a:srgbClr val="000000"/>
                </a:solidFill>
                <a:latin typeface="微软雅黑"/>
                <a:ea typeface="微软雅黑"/>
              </a:rPr>
              <a:t>500W </a:t>
            </a:r>
            <a:r>
              <a:rPr lang="zh-CN" altLang="en-US" sz="2200" kern="0" dirty="0">
                <a:solidFill>
                  <a:srgbClr val="000000"/>
                </a:solidFill>
                <a:latin typeface="微软雅黑"/>
                <a:ea typeface="微软雅黑"/>
              </a:rPr>
              <a:t>，频率可调节</a:t>
            </a:r>
            <a:r>
              <a:rPr lang="en-US" altLang="zh-CN" sz="2200" kern="0" dirty="0">
                <a:solidFill>
                  <a:srgbClr val="000000"/>
                </a:solidFill>
                <a:latin typeface="微软雅黑"/>
                <a:ea typeface="微软雅黑"/>
              </a:rPr>
              <a:t>1HZ-8KHZ</a:t>
            </a:r>
          </a:p>
          <a:p>
            <a:pPr marL="342891" indent="-342891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2200" kern="0" dirty="0">
                <a:solidFill>
                  <a:srgbClr val="000000"/>
                </a:solidFill>
                <a:latin typeface="微软雅黑"/>
                <a:ea typeface="微软雅黑"/>
              </a:rPr>
              <a:t>最快频率足够玩俄罗斯方块</a:t>
            </a:r>
            <a:endParaRPr lang="en-US" altLang="zh-CN" sz="2200" kern="0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342891" indent="-342891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endParaRPr lang="zh-CN" altLang="en-US" kern="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9787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MegaProcessor</a:t>
            </a:r>
            <a:r>
              <a:rPr lang="en-US" altLang="zh-CN" dirty="0" smtClean="0"/>
              <a:t>   </a:t>
            </a:r>
            <a:r>
              <a:rPr lang="en-US" altLang="zh-CN" sz="1800" dirty="0"/>
              <a:t> www.megaprocessor.com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5" t="9652" r="3478" b="11692"/>
          <a:stretch/>
        </p:blipFill>
        <p:spPr>
          <a:xfrm rot="5400000">
            <a:off x="3151690" y="2313493"/>
            <a:ext cx="2678871" cy="508298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06" y="1124745"/>
            <a:ext cx="2760899" cy="504273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695" y="1124744"/>
            <a:ext cx="5085919" cy="216024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530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8</a:t>
            </a:r>
            <a:r>
              <a:rPr lang="zh-CN" altLang="en-US" dirty="0" smtClean="0"/>
              <a:t>位加法器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038" y="1196754"/>
            <a:ext cx="9095967" cy="5009639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7280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430" y="0"/>
            <a:ext cx="5279571" cy="6858000"/>
          </a:xfrm>
        </p:spPr>
      </p:pic>
    </p:spTree>
    <p:extLst>
      <p:ext uri="{BB962C8B-B14F-4D97-AF65-F5344CB8AC3E}">
        <p14:creationId xmlns:p14="http://schemas.microsoft.com/office/powerpoint/2010/main" val="134428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3483</TotalTime>
  <Words>1848</Words>
  <Application>Microsoft Office PowerPoint</Application>
  <PresentationFormat>宽屏</PresentationFormat>
  <Paragraphs>482</Paragraphs>
  <Slides>42</Slides>
  <Notes>0</Notes>
  <HiddenSlides>0</HiddenSlides>
  <MMClips>4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0" baseType="lpstr">
      <vt:lpstr>MS UI Gothic</vt:lpstr>
      <vt:lpstr>等线</vt:lpstr>
      <vt:lpstr>华文隶书</vt:lpstr>
      <vt:lpstr>华文新魏</vt:lpstr>
      <vt:lpstr>楷体</vt:lpstr>
      <vt:lpstr>宋体</vt:lpstr>
      <vt:lpstr>微软雅黑</vt:lpstr>
      <vt:lpstr>微软雅黑</vt:lpstr>
      <vt:lpstr>Arial</vt:lpstr>
      <vt:lpstr>Cambria Math</vt:lpstr>
      <vt:lpstr>Segoe UI</vt:lpstr>
      <vt:lpstr>Times New Roman</vt:lpstr>
      <vt:lpstr>Verdana</vt:lpstr>
      <vt:lpstr>Wingdings</vt:lpstr>
      <vt:lpstr>Office 主题​​</vt:lpstr>
      <vt:lpstr>1_nordridesign</vt:lpstr>
      <vt:lpstr>2_nordridesign</vt:lpstr>
      <vt:lpstr>Microsoft Visio 2000/2002 Drawing</vt:lpstr>
      <vt:lpstr> 从逻辑门到计算机：                                计算机组成原理实验</vt:lpstr>
      <vt:lpstr>PowerPoint 演示文稿</vt:lpstr>
      <vt:lpstr>计算机专业硬件实验方式</vt:lpstr>
      <vt:lpstr>三种实验模式优势互补？？？</vt:lpstr>
      <vt:lpstr>MegaProcessor  4.2万晶体管手工打造CPU</vt:lpstr>
      <vt:lpstr>MegaProcessor</vt:lpstr>
      <vt:lpstr>MegaProcessor    www.megaprocessor.com</vt:lpstr>
      <vt:lpstr>8位加法器</vt:lpstr>
      <vt:lpstr>ALU</vt:lpstr>
      <vt:lpstr>Register File</vt:lpstr>
      <vt:lpstr>Memory</vt:lpstr>
      <vt:lpstr>MegaProcessor</vt:lpstr>
      <vt:lpstr>传统硬件实验的没落</vt:lpstr>
      <vt:lpstr>Logisim平台</vt:lpstr>
      <vt:lpstr>Logisim实验特色</vt:lpstr>
      <vt:lpstr>华中科技大学计算机组成原理教学基本情况 </vt:lpstr>
      <vt:lpstr>目录</vt:lpstr>
      <vt:lpstr>一、数据表示实验</vt:lpstr>
      <vt:lpstr>2.1.2 汉字表示法</vt:lpstr>
      <vt:lpstr>汉字显示测试 （1号文件汉字显示  子电路）</vt:lpstr>
      <vt:lpstr>汉字编码转换实验</vt:lpstr>
      <vt:lpstr>一、数据表示实验</vt:lpstr>
      <vt:lpstr>海明校验码实验</vt:lpstr>
      <vt:lpstr>实验目的</vt:lpstr>
      <vt:lpstr>海明编码规则</vt:lpstr>
      <vt:lpstr>海明编码电路实现</vt:lpstr>
      <vt:lpstr>海明解码电路实现</vt:lpstr>
      <vt:lpstr>海明校验编解码传输测试（1号文件  海明传输测试2）</vt:lpstr>
      <vt:lpstr>一、数据表示实验</vt:lpstr>
      <vt:lpstr>五段流水线模拟</vt:lpstr>
      <vt:lpstr>海明编码流水传输测试</vt:lpstr>
      <vt:lpstr>海明编码流水传输实验---无重传机制</vt:lpstr>
      <vt:lpstr>海明编码流水传输测试</vt:lpstr>
      <vt:lpstr>海明编码流水传输测试</vt:lpstr>
      <vt:lpstr>海明编码流水传输实验---二位错重传</vt:lpstr>
      <vt:lpstr>一、数据表示实验</vt:lpstr>
      <vt:lpstr>CRC校验实验</vt:lpstr>
      <vt:lpstr>CRC校验实验</vt:lpstr>
      <vt:lpstr>CRC串行编码电路(时序逻辑)</vt:lpstr>
      <vt:lpstr>并行CRC编码</vt:lpstr>
      <vt:lpstr>（16,5) CRC编码</vt:lpstr>
      <vt:lpstr>CRC编解码传输测试（汉字显示）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tanzhihu</cp:lastModifiedBy>
  <cp:revision>333</cp:revision>
  <dcterms:created xsi:type="dcterms:W3CDTF">2018-05-09T10:41:24Z</dcterms:created>
  <dcterms:modified xsi:type="dcterms:W3CDTF">2018-09-11T15:00:03Z</dcterms:modified>
</cp:coreProperties>
</file>